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8" r:id="rId3"/>
    <p:sldId id="259" r:id="rId4"/>
    <p:sldId id="260" r:id="rId5"/>
    <p:sldId id="261" r:id="rId6"/>
    <p:sldId id="262" r:id="rId7"/>
    <p:sldId id="267" r:id="rId8"/>
    <p:sldId id="269" r:id="rId9"/>
    <p:sldId id="270" r:id="rId10"/>
    <p:sldId id="263" r:id="rId11"/>
    <p:sldId id="264" r:id="rId12"/>
    <p:sldId id="268" r:id="rId13"/>
    <p:sldId id="282" r:id="rId14"/>
    <p:sldId id="327" r:id="rId15"/>
    <p:sldId id="328" r:id="rId16"/>
    <p:sldId id="329" r:id="rId17"/>
    <p:sldId id="277" r:id="rId18"/>
    <p:sldId id="265" r:id="rId19"/>
    <p:sldId id="266" r:id="rId20"/>
    <p:sldId id="271" r:id="rId21"/>
    <p:sldId id="372" r:id="rId22"/>
    <p:sldId id="373" r:id="rId23"/>
    <p:sldId id="272" r:id="rId24"/>
    <p:sldId id="273" r:id="rId25"/>
    <p:sldId id="278" r:id="rId26"/>
    <p:sldId id="280" r:id="rId27"/>
    <p:sldId id="281" r:id="rId28"/>
    <p:sldId id="285" r:id="rId29"/>
    <p:sldId id="287" r:id="rId30"/>
    <p:sldId id="289" r:id="rId31"/>
    <p:sldId id="291" r:id="rId32"/>
    <p:sldId id="293" r:id="rId33"/>
    <p:sldId id="295" r:id="rId34"/>
    <p:sldId id="297" r:id="rId35"/>
    <p:sldId id="298" r:id="rId36"/>
    <p:sldId id="374" r:id="rId37"/>
    <p:sldId id="375" r:id="rId38"/>
    <p:sldId id="300" r:id="rId39"/>
    <p:sldId id="301" r:id="rId40"/>
    <p:sldId id="302" r:id="rId41"/>
    <p:sldId id="303" r:id="rId42"/>
    <p:sldId id="376" r:id="rId43"/>
    <p:sldId id="304" r:id="rId44"/>
    <p:sldId id="305" r:id="rId45"/>
    <p:sldId id="306" r:id="rId46"/>
    <p:sldId id="307" r:id="rId47"/>
    <p:sldId id="308" r:id="rId48"/>
    <p:sldId id="309" r:id="rId49"/>
    <p:sldId id="378" r:id="rId50"/>
    <p:sldId id="312" r:id="rId51"/>
    <p:sldId id="377" r:id="rId52"/>
    <p:sldId id="310" r:id="rId53"/>
    <p:sldId id="311" r:id="rId54"/>
    <p:sldId id="313" r:id="rId55"/>
    <p:sldId id="314" r:id="rId56"/>
    <p:sldId id="315" r:id="rId57"/>
    <p:sldId id="316" r:id="rId58"/>
    <p:sldId id="317" r:id="rId59"/>
    <p:sldId id="318" r:id="rId60"/>
    <p:sldId id="319" r:id="rId61"/>
    <p:sldId id="320" r:id="rId62"/>
    <p:sldId id="321" r:id="rId63"/>
    <p:sldId id="379" r:id="rId64"/>
    <p:sldId id="380" r:id="rId65"/>
    <p:sldId id="322" r:id="rId66"/>
    <p:sldId id="323" r:id="rId67"/>
    <p:sldId id="324" r:id="rId68"/>
    <p:sldId id="325" r:id="rId69"/>
    <p:sldId id="332" r:id="rId70"/>
    <p:sldId id="333" r:id="rId71"/>
    <p:sldId id="335" r:id="rId72"/>
    <p:sldId id="336" r:id="rId73"/>
    <p:sldId id="338" r:id="rId74"/>
    <p:sldId id="339" r:id="rId75"/>
    <p:sldId id="337" r:id="rId76"/>
    <p:sldId id="340" r:id="rId77"/>
    <p:sldId id="341" r:id="rId78"/>
    <p:sldId id="343" r:id="rId79"/>
    <p:sldId id="344" r:id="rId80"/>
    <p:sldId id="331" r:id="rId81"/>
    <p:sldId id="346" r:id="rId82"/>
    <p:sldId id="345" r:id="rId83"/>
    <p:sldId id="347" r:id="rId84"/>
    <p:sldId id="330" r:id="rId85"/>
    <p:sldId id="349" r:id="rId86"/>
    <p:sldId id="351" r:id="rId87"/>
    <p:sldId id="352" r:id="rId88"/>
    <p:sldId id="353" r:id="rId89"/>
    <p:sldId id="354" r:id="rId90"/>
    <p:sldId id="355" r:id="rId91"/>
    <p:sldId id="357" r:id="rId92"/>
    <p:sldId id="358" r:id="rId93"/>
    <p:sldId id="359" r:id="rId94"/>
    <p:sldId id="361" r:id="rId95"/>
    <p:sldId id="362" r:id="rId96"/>
    <p:sldId id="363" r:id="rId97"/>
    <p:sldId id="364" r:id="rId98"/>
    <p:sldId id="365" r:id="rId99"/>
    <p:sldId id="366" r:id="rId100"/>
    <p:sldId id="368" r:id="rId101"/>
    <p:sldId id="369" r:id="rId102"/>
    <p:sldId id="371" r:id="rId103"/>
  </p:sldIdLst>
  <p:sldSz cx="115220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122" y="60"/>
      </p:cViewPr>
      <p:guideLst>
        <p:guide orient="horz" pos="2160"/>
        <p:guide pos="36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93A5B-07F3-444A-BD95-BD1A0B145FE2}" type="datetimeFigureOut">
              <a:rPr lang="en-US" smtClean="0"/>
              <a:t>5/5/2024</a:t>
            </a:fld>
            <a:endParaRPr lang="en-IN"/>
          </a:p>
        </p:txBody>
      </p:sp>
      <p:sp>
        <p:nvSpPr>
          <p:cNvPr id="4" name="Slide Image Placeholder 3"/>
          <p:cNvSpPr>
            <a:spLocks noGrp="1" noRot="1" noChangeAspect="1"/>
          </p:cNvSpPr>
          <p:nvPr>
            <p:ph type="sldImg" idx="2"/>
          </p:nvPr>
        </p:nvSpPr>
        <p:spPr>
          <a:xfrm>
            <a:off x="549275" y="685800"/>
            <a:ext cx="575945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4DDB4-56B3-44E4-8FE1-44CCB01B0EE6}"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6" y="2130427"/>
            <a:ext cx="9793764" cy="1470025"/>
          </a:xfrm>
        </p:spPr>
        <p:txBody>
          <a:bodyPr/>
          <a:lstStyle/>
          <a:p>
            <a:r>
              <a:rPr lang="en-US"/>
              <a:t>Click to edit Master title style</a:t>
            </a:r>
          </a:p>
        </p:txBody>
      </p:sp>
      <p:sp>
        <p:nvSpPr>
          <p:cNvPr id="3" name="Subtitle 2"/>
          <p:cNvSpPr>
            <a:spLocks noGrp="1"/>
          </p:cNvSpPr>
          <p:nvPr>
            <p:ph type="subTitle" idx="1"/>
          </p:nvPr>
        </p:nvSpPr>
        <p:spPr>
          <a:xfrm>
            <a:off x="1728311" y="3886200"/>
            <a:ext cx="80654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67BC70-E256-463E-963A-6B1A1417DEDF}" type="datetime5">
              <a:rPr lang="en-US" smtClean="0"/>
              <a:t>5-May-24</a:t>
            </a:fld>
            <a:endParaRPr lang="en-US"/>
          </a:p>
        </p:txBody>
      </p:sp>
      <p:sp>
        <p:nvSpPr>
          <p:cNvPr id="5" name="Footer Placeholder 4"/>
          <p:cNvSpPr>
            <a:spLocks noGrp="1"/>
          </p:cNvSpPr>
          <p:nvPr>
            <p:ph type="ftr" sz="quarter" idx="11"/>
          </p:nvPr>
        </p:nvSpPr>
        <p:spPr/>
        <p:txBody>
          <a:bodyPr/>
          <a:lstStyle/>
          <a:p>
            <a:r>
              <a:rPr lang="en-US"/>
              <a:t>BEEE UNIT-2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E883A-4D1B-4CDC-8117-CB39F9B52262}" type="datetime5">
              <a:rPr lang="en-US" smtClean="0"/>
              <a:t>5-May-24</a:t>
            </a:fld>
            <a:endParaRPr lang="en-US"/>
          </a:p>
        </p:txBody>
      </p:sp>
      <p:sp>
        <p:nvSpPr>
          <p:cNvPr id="5" name="Footer Placeholder 4"/>
          <p:cNvSpPr>
            <a:spLocks noGrp="1"/>
          </p:cNvSpPr>
          <p:nvPr>
            <p:ph type="ftr" sz="quarter" idx="11"/>
          </p:nvPr>
        </p:nvSpPr>
        <p:spPr/>
        <p:txBody>
          <a:bodyPr/>
          <a:lstStyle/>
          <a:p>
            <a:r>
              <a:rPr lang="en-US"/>
              <a:t>BEEE UNIT-2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504" y="274640"/>
            <a:ext cx="259246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6105" y="274640"/>
            <a:ext cx="758536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C4B7A-4EC1-45EB-8894-86228EE408BC}" type="datetime5">
              <a:rPr lang="en-US" smtClean="0"/>
              <a:t>5-May-24</a:t>
            </a:fld>
            <a:endParaRPr lang="en-US"/>
          </a:p>
        </p:txBody>
      </p:sp>
      <p:sp>
        <p:nvSpPr>
          <p:cNvPr id="5" name="Footer Placeholder 4"/>
          <p:cNvSpPr>
            <a:spLocks noGrp="1"/>
          </p:cNvSpPr>
          <p:nvPr>
            <p:ph type="ftr" sz="quarter" idx="11"/>
          </p:nvPr>
        </p:nvSpPr>
        <p:spPr/>
        <p:txBody>
          <a:bodyPr/>
          <a:lstStyle/>
          <a:p>
            <a:r>
              <a:rPr lang="en-US"/>
              <a:t>BEEE UNIT-2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0BE6C-0AA0-4DD4-8F64-B07C8A9C3925}" type="datetime5">
              <a:rPr lang="en-US" smtClean="0"/>
              <a:t>5-May-24</a:t>
            </a:fld>
            <a:endParaRPr lang="en-US"/>
          </a:p>
        </p:txBody>
      </p:sp>
      <p:sp>
        <p:nvSpPr>
          <p:cNvPr id="5" name="Footer Placeholder 4"/>
          <p:cNvSpPr>
            <a:spLocks noGrp="1"/>
          </p:cNvSpPr>
          <p:nvPr>
            <p:ph type="ftr" sz="quarter" idx="11"/>
          </p:nvPr>
        </p:nvSpPr>
        <p:spPr/>
        <p:txBody>
          <a:bodyPr/>
          <a:lstStyle/>
          <a:p>
            <a:r>
              <a:rPr lang="en-US"/>
              <a:t>BEEE UNIT-2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164" y="4406902"/>
            <a:ext cx="979376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10164" y="2906713"/>
            <a:ext cx="979376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F89CD-3E00-4A1E-8604-890DBECFE7F0}" type="datetime5">
              <a:rPr lang="en-US" smtClean="0"/>
              <a:t>5-May-24</a:t>
            </a:fld>
            <a:endParaRPr lang="en-US"/>
          </a:p>
        </p:txBody>
      </p:sp>
      <p:sp>
        <p:nvSpPr>
          <p:cNvPr id="5" name="Footer Placeholder 4"/>
          <p:cNvSpPr>
            <a:spLocks noGrp="1"/>
          </p:cNvSpPr>
          <p:nvPr>
            <p:ph type="ftr" sz="quarter" idx="11"/>
          </p:nvPr>
        </p:nvSpPr>
        <p:spPr/>
        <p:txBody>
          <a:bodyPr/>
          <a:lstStyle/>
          <a:p>
            <a:r>
              <a:rPr lang="en-US"/>
              <a:t>BEEE UNIT-2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6104" y="1600202"/>
            <a:ext cx="50889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7054" y="1600202"/>
            <a:ext cx="50889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AAC6B2-B305-4CC3-B258-8C727108A87D}" type="datetime5">
              <a:rPr lang="en-US" smtClean="0"/>
              <a:t>5-May-24</a:t>
            </a:fld>
            <a:endParaRPr lang="en-US"/>
          </a:p>
        </p:txBody>
      </p:sp>
      <p:sp>
        <p:nvSpPr>
          <p:cNvPr id="6" name="Footer Placeholder 5"/>
          <p:cNvSpPr>
            <a:spLocks noGrp="1"/>
          </p:cNvSpPr>
          <p:nvPr>
            <p:ph type="ftr" sz="quarter" idx="11"/>
          </p:nvPr>
        </p:nvSpPr>
        <p:spPr/>
        <p:txBody>
          <a:bodyPr/>
          <a:lstStyle/>
          <a:p>
            <a:r>
              <a:rPr lang="en-US"/>
              <a:t>BEEE UNIT-2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632980-CA06-4784-AD95-4407A745D0A6}" type="datetime5">
              <a:rPr lang="en-US" smtClean="0"/>
              <a:t>5-May-24</a:t>
            </a:fld>
            <a:endParaRPr lang="en-US"/>
          </a:p>
        </p:txBody>
      </p:sp>
      <p:sp>
        <p:nvSpPr>
          <p:cNvPr id="8" name="Footer Placeholder 7"/>
          <p:cNvSpPr>
            <a:spLocks noGrp="1"/>
          </p:cNvSpPr>
          <p:nvPr>
            <p:ph type="ftr" sz="quarter" idx="11"/>
          </p:nvPr>
        </p:nvSpPr>
        <p:spPr/>
        <p:txBody>
          <a:bodyPr/>
          <a:lstStyle/>
          <a:p>
            <a:r>
              <a:rPr lang="en-US"/>
              <a:t>BEEE UNIT-2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FF1788-8B81-43CA-866A-E2FA07B8988D}" type="datetime5">
              <a:rPr lang="en-US" smtClean="0"/>
              <a:t>5-May-24</a:t>
            </a:fld>
            <a:endParaRPr lang="en-US"/>
          </a:p>
        </p:txBody>
      </p:sp>
      <p:sp>
        <p:nvSpPr>
          <p:cNvPr id="4" name="Footer Placeholder 3"/>
          <p:cNvSpPr>
            <a:spLocks noGrp="1"/>
          </p:cNvSpPr>
          <p:nvPr>
            <p:ph type="ftr" sz="quarter" idx="11"/>
          </p:nvPr>
        </p:nvSpPr>
        <p:spPr/>
        <p:txBody>
          <a:bodyPr/>
          <a:lstStyle/>
          <a:p>
            <a:r>
              <a:rPr lang="en-US"/>
              <a:t>BEEE UNIT-2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p:cNvSpPr>
            <a:spLocks noGrp="1"/>
          </p:cNvSpPr>
          <p:nvPr>
            <p:ph type="ftr" sz="quarter" idx="11"/>
          </p:nvPr>
        </p:nvSpPr>
        <p:spPr/>
        <p:txBody>
          <a:bodyPr/>
          <a:lstStyle/>
          <a:p>
            <a:r>
              <a:rPr lang="en-US"/>
              <a:t>BEEE UNIT-2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105" y="273050"/>
            <a:ext cx="379068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04811" y="273052"/>
            <a:ext cx="64411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6105" y="1435102"/>
            <a:ext cx="379068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91D5B7-CC37-4BE7-891D-9FF591633651}" type="datetime5">
              <a:rPr lang="en-US" smtClean="0"/>
              <a:t>5-May-24</a:t>
            </a:fld>
            <a:endParaRPr lang="en-US"/>
          </a:p>
        </p:txBody>
      </p:sp>
      <p:sp>
        <p:nvSpPr>
          <p:cNvPr id="6" name="Footer Placeholder 5"/>
          <p:cNvSpPr>
            <a:spLocks noGrp="1"/>
          </p:cNvSpPr>
          <p:nvPr>
            <p:ph type="ftr" sz="quarter" idx="11"/>
          </p:nvPr>
        </p:nvSpPr>
        <p:spPr/>
        <p:txBody>
          <a:bodyPr/>
          <a:lstStyle/>
          <a:p>
            <a:r>
              <a:rPr lang="en-US"/>
              <a:t>BEEE UNIT-2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8408" y="4800600"/>
            <a:ext cx="691324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58408" y="612775"/>
            <a:ext cx="69132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58408" y="5367338"/>
            <a:ext cx="69132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7F2AA5-BF68-4505-B00F-3B48BDD0BBA9}" type="datetime5">
              <a:rPr lang="en-US" smtClean="0"/>
              <a:t>5-May-24</a:t>
            </a:fld>
            <a:endParaRPr lang="en-US"/>
          </a:p>
        </p:txBody>
      </p:sp>
      <p:sp>
        <p:nvSpPr>
          <p:cNvPr id="6" name="Footer Placeholder 5"/>
          <p:cNvSpPr>
            <a:spLocks noGrp="1"/>
          </p:cNvSpPr>
          <p:nvPr>
            <p:ph type="ftr" sz="quarter" idx="11"/>
          </p:nvPr>
        </p:nvSpPr>
        <p:spPr/>
        <p:txBody>
          <a:bodyPr/>
          <a:lstStyle/>
          <a:p>
            <a:r>
              <a:rPr lang="en-US"/>
              <a:t>BEEE UNIT-2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104" y="274638"/>
            <a:ext cx="1036986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6104" y="1600202"/>
            <a:ext cx="1036986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6104" y="6356352"/>
            <a:ext cx="268848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B5E99-DA5D-4C2A-9D00-62F916C96077}" type="datetime5">
              <a:rPr lang="en-US" smtClean="0"/>
              <a:t>5-May-24</a:t>
            </a:fld>
            <a:endParaRPr lang="en-US"/>
          </a:p>
        </p:txBody>
      </p:sp>
      <p:sp>
        <p:nvSpPr>
          <p:cNvPr id="5" name="Footer Placeholder 4"/>
          <p:cNvSpPr>
            <a:spLocks noGrp="1"/>
          </p:cNvSpPr>
          <p:nvPr>
            <p:ph type="ftr" sz="quarter" idx="3"/>
          </p:nvPr>
        </p:nvSpPr>
        <p:spPr>
          <a:xfrm>
            <a:off x="3936709" y="6356352"/>
            <a:ext cx="36486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BEEE UNIT-2</a:t>
            </a:r>
          </a:p>
        </p:txBody>
      </p:sp>
      <p:sp>
        <p:nvSpPr>
          <p:cNvPr id="6" name="Slide Number Placeholder 5"/>
          <p:cNvSpPr>
            <a:spLocks noGrp="1"/>
          </p:cNvSpPr>
          <p:nvPr>
            <p:ph type="sldNum" sz="quarter" idx="4"/>
          </p:nvPr>
        </p:nvSpPr>
        <p:spPr>
          <a:xfrm>
            <a:off x="8257487" y="6356352"/>
            <a:ext cx="268848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s://electricalacademia.com/wp-content/uploads/2017/07/shell-type-transformer.gi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www.tutorialspoint.com/conductors-insulators"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b="1" dirty="0"/>
              <a:t>UNIT-II: Machines and Measuring Instruments</a:t>
            </a:r>
          </a:p>
        </p:txBody>
      </p:sp>
      <p:sp>
        <p:nvSpPr>
          <p:cNvPr id="3" name="Content Placeholder 2"/>
          <p:cNvSpPr>
            <a:spLocks noGrp="1"/>
          </p:cNvSpPr>
          <p:nvPr>
            <p:ph idx="1"/>
          </p:nvPr>
        </p:nvSpPr>
        <p:spPr>
          <a:xfrm>
            <a:off x="576104" y="1600200"/>
            <a:ext cx="10369868" cy="5257800"/>
          </a:xfrm>
        </p:spPr>
        <p:txBody>
          <a:bodyPr>
            <a:normAutofit/>
          </a:bodyPr>
          <a:lstStyle/>
          <a:p>
            <a:pPr algn="just"/>
            <a:r>
              <a:rPr lang="en-IN" dirty="0">
                <a:solidFill>
                  <a:srgbClr val="FF0000"/>
                </a:solidFill>
              </a:rPr>
              <a:t>Machines</a:t>
            </a:r>
            <a:r>
              <a:rPr lang="en-IN" dirty="0"/>
              <a:t>: Construction, principle and operation of (</a:t>
            </a:r>
            <a:r>
              <a:rPr lang="en-IN" dirty="0" err="1"/>
              <a:t>i</a:t>
            </a:r>
            <a:r>
              <a:rPr lang="en-IN" dirty="0"/>
              <a:t>) DC Motor, (ii) DC Generator, (iii)Single Phase Transformer, (iv) Three Phase Induction Motor and (v) Alternator, Applications of electrical machines.</a:t>
            </a:r>
          </a:p>
          <a:p>
            <a:pPr algn="just">
              <a:buNone/>
            </a:pPr>
            <a:endParaRPr lang="en-IN" dirty="0"/>
          </a:p>
          <a:p>
            <a:pPr algn="just"/>
            <a:r>
              <a:rPr lang="en-IN" dirty="0">
                <a:solidFill>
                  <a:srgbClr val="FF0000"/>
                </a:solidFill>
              </a:rPr>
              <a:t>Measuring Instruments</a:t>
            </a:r>
            <a:r>
              <a:rPr lang="en-IN" dirty="0"/>
              <a:t>: Construction and working principle of Permanent Magnet </a:t>
            </a:r>
            <a:r>
              <a:rPr lang="en-IN" dirty="0" err="1"/>
              <a:t>MovingCoil</a:t>
            </a:r>
            <a:r>
              <a:rPr lang="en-IN" dirty="0"/>
              <a:t> (PMMC), Moving Iron (MI) Instruments and Wheat Stone bridge.</a:t>
            </a:r>
          </a:p>
        </p:txBody>
      </p:sp>
      <p:sp>
        <p:nvSpPr>
          <p:cNvPr id="4" name="Date Placeholder 3"/>
          <p:cNvSpPr>
            <a:spLocks noGrp="1"/>
          </p:cNvSpPr>
          <p:nvPr>
            <p:ph type="dt" sz="half" idx="10"/>
          </p:nvPr>
        </p:nvSpPr>
        <p:spPr/>
        <p:txBody>
          <a:bodyPr/>
          <a:lstStyle/>
          <a:p>
            <a:fld id="{26C7982C-737B-440E-9CCA-C45A0CA827D9}"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35322" y="144306"/>
            <a:ext cx="9741943" cy="6713694"/>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00CEC836-4C00-4007-AE4A-9C812129F3BE}"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731837" y="65314"/>
            <a:ext cx="9091613" cy="649401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25B753C4-9D75-42D1-A1A6-E33B785CA132}"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100</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579437" y="415911"/>
            <a:ext cx="9982200" cy="5804627"/>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10719DE0-1DC6-4573-8E0F-46CA615284A7}"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Thank You</a:t>
            </a:r>
          </a:p>
        </p:txBody>
      </p:sp>
      <p:sp>
        <p:nvSpPr>
          <p:cNvPr id="4" name="Date Placeholder 3"/>
          <p:cNvSpPr>
            <a:spLocks noGrp="1"/>
          </p:cNvSpPr>
          <p:nvPr>
            <p:ph type="dt" sz="half" idx="10"/>
          </p:nvPr>
        </p:nvSpPr>
        <p:spPr/>
        <p:txBody>
          <a:bodyPr/>
          <a:lstStyle/>
          <a:p>
            <a:fld id="{EEF3E898-7B9E-432C-A20C-03C8ED744902}"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102</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330514" y="259308"/>
            <a:ext cx="8850715" cy="6165142"/>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459AFD24-7309-4943-B9E7-207F4A3591B7}"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5277" y="213472"/>
            <a:ext cx="8477819" cy="6215334"/>
          </a:xfrm>
          <a:prstGeom prst="rect">
            <a:avLst/>
          </a:prstGeom>
        </p:spPr>
      </p:pic>
      <p:sp>
        <p:nvSpPr>
          <p:cNvPr id="3" name="Date Placeholder 2"/>
          <p:cNvSpPr>
            <a:spLocks noGrp="1"/>
          </p:cNvSpPr>
          <p:nvPr>
            <p:ph type="dt" sz="half" idx="10"/>
          </p:nvPr>
        </p:nvSpPr>
        <p:spPr/>
        <p:txBody>
          <a:bodyPr/>
          <a:lstStyle/>
          <a:p>
            <a:fld id="{1BC8E7AE-BE0D-4E58-8764-AE4BD26A98E2}"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55637" y="685800"/>
            <a:ext cx="9801072" cy="506095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BC1394ED-E682-445C-B846-DA073FC2BD36}"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r>
              <a:rPr lang="en-US"/>
              <a:t>BEEE UNIT-2</a:t>
            </a:r>
          </a:p>
        </p:txBody>
      </p:sp>
      <p:sp>
        <p:nvSpPr>
          <p:cNvPr id="2" name="TextBox 1">
            <a:extLst>
              <a:ext uri="{FF2B5EF4-FFF2-40B4-BE49-F238E27FC236}">
                <a16:creationId xmlns:a16="http://schemas.microsoft.com/office/drawing/2014/main" id="{51857148-2F4C-5CD3-124F-E13883654348}"/>
              </a:ext>
            </a:extLst>
          </p:cNvPr>
          <p:cNvSpPr txBox="1"/>
          <p:nvPr/>
        </p:nvSpPr>
        <p:spPr>
          <a:xfrm>
            <a:off x="5151437" y="1752600"/>
            <a:ext cx="2741584" cy="523220"/>
          </a:xfrm>
          <a:prstGeom prst="rect">
            <a:avLst/>
          </a:prstGeom>
          <a:noFill/>
        </p:spPr>
        <p:txBody>
          <a:bodyPr wrap="none" rtlCol="0">
            <a:spAutoFit/>
          </a:bodyPr>
          <a:lstStyle/>
          <a:p>
            <a:r>
              <a:rPr lang="en-GB" sz="2800" b="1" dirty="0"/>
              <a:t>Lorentz force law</a:t>
            </a:r>
            <a:endParaRPr lang="en-IN"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112837" y="1219200"/>
            <a:ext cx="9327515" cy="42291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67E45768-2978-4D02-9DA3-A1D220D3D41A}"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2"/>
          <a:srcRect/>
          <a:stretch>
            <a:fillRect/>
          </a:stretch>
        </p:blipFill>
        <p:spPr bwMode="auto">
          <a:xfrm>
            <a:off x="2636837" y="381000"/>
            <a:ext cx="5581650" cy="2743200"/>
          </a:xfrm>
          <a:prstGeom prst="rect">
            <a:avLst/>
          </a:prstGeom>
          <a:noFill/>
          <a:ln w="9525">
            <a:noFill/>
            <a:miter lim="800000"/>
            <a:headEnd/>
            <a:tailEnd/>
          </a:ln>
          <a:effectLst/>
        </p:spPr>
      </p:pic>
      <p:pic>
        <p:nvPicPr>
          <p:cNvPr id="72708" name="Picture 4"/>
          <p:cNvPicPr>
            <a:picLocks noChangeAspect="1" noChangeArrowheads="1"/>
          </p:cNvPicPr>
          <p:nvPr/>
        </p:nvPicPr>
        <p:blipFill>
          <a:blip r:embed="rId3"/>
          <a:srcRect/>
          <a:stretch>
            <a:fillRect/>
          </a:stretch>
        </p:blipFill>
        <p:spPr bwMode="auto">
          <a:xfrm>
            <a:off x="2789237" y="3650766"/>
            <a:ext cx="5791200" cy="3207234"/>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FB2B8CC0-2F0D-4477-94C9-DF0BD506C7D4}"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a:srcRect/>
          <a:stretch>
            <a:fillRect/>
          </a:stretch>
        </p:blipFill>
        <p:spPr bwMode="auto">
          <a:xfrm>
            <a:off x="2636837" y="1143000"/>
            <a:ext cx="5710238" cy="499410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1BE7C179-1735-4185-B1F6-7E50255BDEC8}"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7" y="228600"/>
            <a:ext cx="10369868" cy="1143000"/>
          </a:xfrm>
        </p:spPr>
        <p:txBody>
          <a:bodyPr/>
          <a:lstStyle/>
          <a:p>
            <a:r>
              <a:rPr lang="en-IN" b="1" dirty="0"/>
              <a:t>Principle of operation of DC Motor:</a:t>
            </a:r>
            <a:endParaRPr lang="en-IN" dirty="0"/>
          </a:p>
        </p:txBody>
      </p:sp>
      <p:sp>
        <p:nvSpPr>
          <p:cNvPr id="3" name="Content Placeholder 2"/>
          <p:cNvSpPr>
            <a:spLocks noGrp="1"/>
          </p:cNvSpPr>
          <p:nvPr>
            <p:ph idx="1"/>
          </p:nvPr>
        </p:nvSpPr>
        <p:spPr>
          <a:xfrm>
            <a:off x="576104" y="1219200"/>
            <a:ext cx="10369868" cy="4906965"/>
          </a:xfrm>
        </p:spPr>
        <p:txBody>
          <a:bodyPr/>
          <a:lstStyle/>
          <a:p>
            <a:r>
              <a:rPr lang="en-IN" dirty="0"/>
              <a:t>When a current carrying conductor is placed in a magnetic field, the conductor experiences a mechanical force.</a:t>
            </a:r>
          </a:p>
        </p:txBody>
      </p:sp>
      <p:pic>
        <p:nvPicPr>
          <p:cNvPr id="2050" name="Picture 2"/>
          <p:cNvPicPr>
            <a:picLocks noChangeAspect="1" noChangeArrowheads="1"/>
          </p:cNvPicPr>
          <p:nvPr/>
        </p:nvPicPr>
        <p:blipFill>
          <a:blip r:embed="rId2"/>
          <a:srcRect/>
          <a:stretch>
            <a:fillRect/>
          </a:stretch>
        </p:blipFill>
        <p:spPr bwMode="auto">
          <a:xfrm>
            <a:off x="2179637" y="2438400"/>
            <a:ext cx="6583362" cy="3817937"/>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2222FE41-3CE4-4D96-9450-E04B44422438}"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016615" y="192348"/>
            <a:ext cx="9887945" cy="6809376"/>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8B42CB3B-8931-4D2B-99C8-51625EA1CCE9}"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8439" y="504967"/>
            <a:ext cx="7920653" cy="5637104"/>
          </a:xfrm>
          <a:prstGeom prst="rect">
            <a:avLst/>
          </a:prstGeom>
        </p:spPr>
      </p:pic>
      <p:sp>
        <p:nvSpPr>
          <p:cNvPr id="3" name="Date Placeholder 2"/>
          <p:cNvSpPr>
            <a:spLocks noGrp="1"/>
          </p:cNvSpPr>
          <p:nvPr>
            <p:ph type="dt" sz="half" idx="10"/>
          </p:nvPr>
        </p:nvSpPr>
        <p:spPr/>
        <p:txBody>
          <a:bodyPr/>
          <a:lstStyle/>
          <a:p>
            <a:fld id="{CB36DFC6-3769-4C01-B029-DFCCB3F870E6}"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457200"/>
            <a:ext cx="11074949" cy="586334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9DB42D4-F5C9-46F9-AB69-46CFCC637D2C}"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946" y="460936"/>
            <a:ext cx="9556845" cy="6058357"/>
          </a:xfrm>
          <a:prstGeom prst="rect">
            <a:avLst/>
          </a:prstGeom>
        </p:spPr>
      </p:pic>
      <p:sp>
        <p:nvSpPr>
          <p:cNvPr id="3" name="Date Placeholder 2"/>
          <p:cNvSpPr>
            <a:spLocks noGrp="1"/>
          </p:cNvSpPr>
          <p:nvPr>
            <p:ph type="dt" sz="half" idx="10"/>
          </p:nvPr>
        </p:nvSpPr>
        <p:spPr/>
        <p:txBody>
          <a:bodyPr/>
          <a:lstStyle/>
          <a:p>
            <a:fld id="{4A48DBF2-E61F-4A5D-A2F1-AD3C7CE286B6}"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A84DB-B034-D2F4-AFBC-902B5A050C83}"/>
              </a:ext>
            </a:extLst>
          </p:cNvPr>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a:extLst>
              <a:ext uri="{FF2B5EF4-FFF2-40B4-BE49-F238E27FC236}">
                <a16:creationId xmlns:a16="http://schemas.microsoft.com/office/drawing/2014/main" id="{40465A32-F246-ACF3-E5CD-E402DAF01414}"/>
              </a:ext>
            </a:extLst>
          </p:cNvPr>
          <p:cNvSpPr>
            <a:spLocks noGrp="1"/>
          </p:cNvSpPr>
          <p:nvPr>
            <p:ph type="ftr" sz="quarter" idx="11"/>
          </p:nvPr>
        </p:nvSpPr>
        <p:spPr/>
        <p:txBody>
          <a:bodyPr/>
          <a:lstStyle/>
          <a:p>
            <a:r>
              <a:rPr lang="en-US"/>
              <a:t>BEEE UNIT-2</a:t>
            </a:r>
          </a:p>
        </p:txBody>
      </p:sp>
      <p:sp>
        <p:nvSpPr>
          <p:cNvPr id="4" name="Slide Number Placeholder 3">
            <a:extLst>
              <a:ext uri="{FF2B5EF4-FFF2-40B4-BE49-F238E27FC236}">
                <a16:creationId xmlns:a16="http://schemas.microsoft.com/office/drawing/2014/main" id="{177F89A0-9709-B463-793D-4540E64A59FE}"/>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6" name="Picture 5">
            <a:extLst>
              <a:ext uri="{FF2B5EF4-FFF2-40B4-BE49-F238E27FC236}">
                <a16:creationId xmlns:a16="http://schemas.microsoft.com/office/drawing/2014/main" id="{C50105E3-A071-DEB1-A37A-7C44B3E63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837" y="0"/>
            <a:ext cx="9296400" cy="6252689"/>
          </a:xfrm>
          <a:prstGeom prst="rect">
            <a:avLst/>
          </a:prstGeom>
        </p:spPr>
      </p:pic>
    </p:spTree>
    <p:extLst>
      <p:ext uri="{BB962C8B-B14F-4D97-AF65-F5344CB8AC3E}">
        <p14:creationId xmlns:p14="http://schemas.microsoft.com/office/powerpoint/2010/main" val="3386006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65D33-BD25-74C8-3104-3A3EAA62330B}"/>
              </a:ext>
            </a:extLst>
          </p:cNvPr>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a:extLst>
              <a:ext uri="{FF2B5EF4-FFF2-40B4-BE49-F238E27FC236}">
                <a16:creationId xmlns:a16="http://schemas.microsoft.com/office/drawing/2014/main" id="{BC8B3E0A-E8D4-0ABD-901B-2726D226E34A}"/>
              </a:ext>
            </a:extLst>
          </p:cNvPr>
          <p:cNvSpPr>
            <a:spLocks noGrp="1"/>
          </p:cNvSpPr>
          <p:nvPr>
            <p:ph type="ftr" sz="quarter" idx="11"/>
          </p:nvPr>
        </p:nvSpPr>
        <p:spPr/>
        <p:txBody>
          <a:bodyPr/>
          <a:lstStyle/>
          <a:p>
            <a:r>
              <a:rPr lang="en-US"/>
              <a:t>BEEE UNIT-2</a:t>
            </a:r>
          </a:p>
        </p:txBody>
      </p:sp>
      <p:sp>
        <p:nvSpPr>
          <p:cNvPr id="4" name="Slide Number Placeholder 3">
            <a:extLst>
              <a:ext uri="{FF2B5EF4-FFF2-40B4-BE49-F238E27FC236}">
                <a16:creationId xmlns:a16="http://schemas.microsoft.com/office/drawing/2014/main" id="{1AA73586-5583-0FC7-2021-CEF08E30C912}"/>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Picture 5">
            <a:extLst>
              <a:ext uri="{FF2B5EF4-FFF2-40B4-BE49-F238E27FC236}">
                <a16:creationId xmlns:a16="http://schemas.microsoft.com/office/drawing/2014/main" id="{E4308913-D8CA-D648-A0FA-A9C921AF8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237" y="304800"/>
            <a:ext cx="8754894" cy="5486400"/>
          </a:xfrm>
          <a:prstGeom prst="rect">
            <a:avLst/>
          </a:prstGeom>
        </p:spPr>
      </p:pic>
    </p:spTree>
    <p:extLst>
      <p:ext uri="{BB962C8B-B14F-4D97-AF65-F5344CB8AC3E}">
        <p14:creationId xmlns:p14="http://schemas.microsoft.com/office/powerpoint/2010/main" val="318590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2.bp.blogspot.com/-wJSRlrhlhZo/WblbI7htQeI/AAAAAAAAArI/n8XYHuYf19cUGMSjG5UOFVmuHP-9FMxtQCEwYBhgL/s1600/CONSTRUCTION%2BOF%2BGENER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1" y="163772"/>
            <a:ext cx="11013744" cy="659556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8F56A0AB-9531-4E39-A6B6-6CA2AE32B82D}"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152400"/>
            <a:ext cx="10591800" cy="6705600"/>
          </a:xfrm>
        </p:spPr>
        <p:txBody>
          <a:bodyPr>
            <a:normAutofit lnSpcReduction="10000"/>
          </a:bodyPr>
          <a:lstStyle/>
          <a:p>
            <a:r>
              <a:rPr lang="en-IN" b="1" i="1" dirty="0">
                <a:latin typeface="Times New Roman" panose="02020603050405020304" pitchFamily="18" charset="0"/>
                <a:cs typeface="Times New Roman" panose="02020603050405020304" pitchFamily="18" charset="0"/>
              </a:rPr>
              <a:t>The function of the yoke is to </a:t>
            </a:r>
          </a:p>
          <a:p>
            <a:pPr marL="0" indent="0">
              <a:buNone/>
            </a:pPr>
            <a:r>
              <a:rPr lang="en-IN" i="1" dirty="0">
                <a:latin typeface="Times New Roman" panose="02020603050405020304" pitchFamily="18" charset="0"/>
                <a:cs typeface="Times New Roman" panose="02020603050405020304" pitchFamily="18" charset="0"/>
              </a:rPr>
              <a:t>(1) Carry the magnetic flux produced by the poles </a:t>
            </a:r>
          </a:p>
          <a:p>
            <a:pPr marL="0" indent="0">
              <a:buNone/>
            </a:pPr>
            <a:r>
              <a:rPr lang="en-IN" i="1" dirty="0">
                <a:latin typeface="Times New Roman" panose="02020603050405020304" pitchFamily="18" charset="0"/>
                <a:cs typeface="Times New Roman" panose="02020603050405020304" pitchFamily="18" charset="0"/>
              </a:rPr>
              <a:t>(2) To provide support for main poles and inter poles </a:t>
            </a:r>
          </a:p>
          <a:p>
            <a:pPr marL="0" indent="0">
              <a:buNone/>
            </a:pPr>
            <a:r>
              <a:rPr lang="en-IN" i="1" dirty="0">
                <a:latin typeface="Times New Roman" panose="02020603050405020304" pitchFamily="18" charset="0"/>
                <a:cs typeface="Times New Roman" panose="02020603050405020304" pitchFamily="18" charset="0"/>
              </a:rPr>
              <a:t>(3) To provide protection for whole machine</a:t>
            </a:r>
          </a:p>
          <a:p>
            <a:pPr algn="just"/>
            <a:r>
              <a:rPr lang="en-IN" b="1" i="1" dirty="0">
                <a:latin typeface="Times New Roman" panose="02020603050405020304" pitchFamily="18" charset="0"/>
                <a:cs typeface="Times New Roman" panose="02020603050405020304" pitchFamily="18" charset="0"/>
              </a:rPr>
              <a:t>The functions of the pole core is</a:t>
            </a:r>
          </a:p>
          <a:p>
            <a:pPr marL="571500" indent="-571500" algn="just">
              <a:buAutoNum type="romanLcParenBoth"/>
            </a:pPr>
            <a:r>
              <a:rPr lang="en-IN" i="1" dirty="0">
                <a:latin typeface="Times New Roman" panose="02020603050405020304" pitchFamily="18" charset="0"/>
                <a:cs typeface="Times New Roman" panose="02020603050405020304" pitchFamily="18" charset="0"/>
              </a:rPr>
              <a:t>Houses field winding</a:t>
            </a:r>
          </a:p>
          <a:p>
            <a:pPr marL="571500" indent="-571500" algn="just">
              <a:buAutoNum type="romanLcParenBoth"/>
            </a:pPr>
            <a:r>
              <a:rPr lang="en-IN" i="1" dirty="0">
                <a:latin typeface="Times New Roman" panose="02020603050405020304" pitchFamily="18" charset="0"/>
                <a:cs typeface="Times New Roman" panose="02020603050405020304" pitchFamily="18" charset="0"/>
              </a:rPr>
              <a:t>Produce required flux </a:t>
            </a:r>
            <a:endParaRPr lang="en-IN" dirty="0">
              <a:latin typeface="Times New Roman" panose="02020603050405020304" pitchFamily="18" charset="0"/>
              <a:cs typeface="Times New Roman" panose="02020603050405020304" pitchFamily="18" charset="0"/>
            </a:endParaRPr>
          </a:p>
          <a:p>
            <a:r>
              <a:rPr lang="en-IN" b="1" i="1" dirty="0">
                <a:latin typeface="Times New Roman" panose="02020603050405020304" pitchFamily="18" charset="0"/>
                <a:cs typeface="Times New Roman" panose="02020603050405020304" pitchFamily="18" charset="0"/>
              </a:rPr>
              <a:t>The functions of the pole shoe is </a:t>
            </a:r>
          </a:p>
          <a:p>
            <a:pPr marL="0" indent="0">
              <a:buNone/>
            </a:pPr>
            <a:r>
              <a:rPr lang="en-IN" i="1" dirty="0">
                <a:latin typeface="Times New Roman" panose="02020603050405020304" pitchFamily="18" charset="0"/>
                <a:cs typeface="Times New Roman" panose="02020603050405020304" pitchFamily="18" charset="0"/>
              </a:rPr>
              <a:t>(</a:t>
            </a:r>
            <a:r>
              <a:rPr lang="en-IN" i="1" dirty="0" err="1">
                <a:latin typeface="Times New Roman" panose="02020603050405020304" pitchFamily="18" charset="0"/>
                <a:cs typeface="Times New Roman" panose="02020603050405020304" pitchFamily="18" charset="0"/>
              </a:rPr>
              <a:t>i</a:t>
            </a:r>
            <a:r>
              <a:rPr lang="en-IN" i="1" dirty="0">
                <a:latin typeface="Times New Roman" panose="02020603050405020304" pitchFamily="18" charset="0"/>
                <a:cs typeface="Times New Roman" panose="02020603050405020304" pitchFamily="18" charset="0"/>
              </a:rPr>
              <a:t>)To Support the field winding</a:t>
            </a:r>
          </a:p>
          <a:p>
            <a:pPr marL="0" indent="0">
              <a:buNone/>
            </a:pPr>
            <a:r>
              <a:rPr lang="en-IN" i="1" dirty="0">
                <a:latin typeface="Times New Roman" panose="02020603050405020304" pitchFamily="18" charset="0"/>
                <a:cs typeface="Times New Roman" panose="02020603050405020304" pitchFamily="18" charset="0"/>
              </a:rPr>
              <a:t>(ii)To spread out the flux in the air gap and also reduces the reluctance of the magnetic path.  </a:t>
            </a:r>
          </a:p>
          <a:p>
            <a:pPr marL="0" indent="0"/>
            <a:r>
              <a:rPr lang="en-IN" b="1" i="1" dirty="0">
                <a:latin typeface="Times New Roman" panose="02020603050405020304" pitchFamily="18" charset="0"/>
                <a:cs typeface="Times New Roman" panose="02020603050405020304" pitchFamily="18" charset="0"/>
              </a:rPr>
              <a:t>Armature</a:t>
            </a:r>
            <a:r>
              <a:rPr lang="en-IN" i="1" dirty="0">
                <a:latin typeface="Times New Roman" panose="02020603050405020304" pitchFamily="18" charset="0"/>
                <a:cs typeface="Times New Roman" panose="02020603050405020304" pitchFamily="18" charset="0"/>
              </a:rPr>
              <a:t> houses the </a:t>
            </a:r>
            <a:r>
              <a:rPr lang="en-IN" dirty="0">
                <a:latin typeface="Times New Roman" panose="02020603050405020304" pitchFamily="18" charset="0"/>
                <a:cs typeface="Times New Roman" panose="02020603050405020304" pitchFamily="18" charset="0"/>
              </a:rPr>
              <a:t>armature conductors.</a:t>
            </a:r>
            <a:endParaRPr lang="en-IN" i="1" dirty="0">
              <a:latin typeface="Times New Roman" panose="02020603050405020304" pitchFamily="18" charset="0"/>
              <a:cs typeface="Times New Roman" panose="02020603050405020304" pitchFamily="18" charset="0"/>
            </a:endParaRPr>
          </a:p>
          <a:p>
            <a:pPr marL="0" indent="0">
              <a:buNone/>
            </a:pPr>
            <a:endParaRPr lang="en-IN" i="1"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endParaRPr lang="en-IN" dirty="0"/>
          </a:p>
        </p:txBody>
      </p:sp>
      <p:sp>
        <p:nvSpPr>
          <p:cNvPr id="4" name="Date Placeholder 3"/>
          <p:cNvSpPr>
            <a:spLocks noGrp="1"/>
          </p:cNvSpPr>
          <p:nvPr>
            <p:ph type="dt" sz="half" idx="10"/>
          </p:nvPr>
        </p:nvSpPr>
        <p:spPr/>
        <p:txBody>
          <a:bodyPr/>
          <a:lstStyle/>
          <a:p>
            <a:fld id="{B53AABCB-6089-40C7-9E31-F4BB963552D0}"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55637" y="228600"/>
            <a:ext cx="9075738" cy="41719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3237" y="4648200"/>
            <a:ext cx="8994775" cy="109696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0075B100-2BF1-484D-B1FA-E0B821977A19}"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0"/>
            <a:ext cx="10369868" cy="1066800"/>
          </a:xfrm>
        </p:spPr>
        <p:txBody>
          <a:bodyPr/>
          <a:lstStyle/>
          <a:p>
            <a:r>
              <a:rPr lang="en-IN" b="1" dirty="0"/>
              <a:t>Principle of operation of Transformer</a:t>
            </a:r>
            <a:endParaRPr lang="en-IN" dirty="0"/>
          </a:p>
        </p:txBody>
      </p:sp>
      <p:sp>
        <p:nvSpPr>
          <p:cNvPr id="3" name="Content Placeholder 2"/>
          <p:cNvSpPr>
            <a:spLocks noGrp="1"/>
          </p:cNvSpPr>
          <p:nvPr>
            <p:ph idx="1"/>
          </p:nvPr>
        </p:nvSpPr>
        <p:spPr>
          <a:xfrm>
            <a:off x="576104" y="838200"/>
            <a:ext cx="10369868" cy="5287965"/>
          </a:xfrm>
        </p:spPr>
        <p:txBody>
          <a:bodyPr/>
          <a:lstStyle/>
          <a:p>
            <a:r>
              <a:rPr lang="en-IN" dirty="0"/>
              <a:t>A transformer is a static piece of equipment used either for raising or lowering the voltage of an </a:t>
            </a:r>
            <a:r>
              <a:rPr lang="en-IN" dirty="0" err="1"/>
              <a:t>a.c</a:t>
            </a:r>
            <a:r>
              <a:rPr lang="en-IN" dirty="0"/>
              <a:t>. supply with a corresponding decrease or increase in current.</a:t>
            </a:r>
          </a:p>
          <a:p>
            <a:r>
              <a:rPr lang="en-IN" dirty="0"/>
              <a:t>The working of the transformer is </a:t>
            </a:r>
            <a:r>
              <a:rPr lang="en-IN" dirty="0">
                <a:solidFill>
                  <a:srgbClr val="FF0000"/>
                </a:solidFill>
              </a:rPr>
              <a:t>based on the principle of mutual inductance between two coils </a:t>
            </a:r>
            <a:r>
              <a:rPr lang="en-IN" dirty="0"/>
              <a:t>which are magnetic coupled.</a:t>
            </a:r>
          </a:p>
        </p:txBody>
      </p:sp>
      <p:pic>
        <p:nvPicPr>
          <p:cNvPr id="4098" name="Picture 2"/>
          <p:cNvPicPr>
            <a:picLocks noChangeAspect="1" noChangeArrowheads="1"/>
          </p:cNvPicPr>
          <p:nvPr/>
        </p:nvPicPr>
        <p:blipFill>
          <a:blip r:embed="rId2"/>
          <a:srcRect/>
          <a:stretch>
            <a:fillRect/>
          </a:stretch>
        </p:blipFill>
        <p:spPr bwMode="auto">
          <a:xfrm>
            <a:off x="1874837" y="3810000"/>
            <a:ext cx="6618288" cy="2560637"/>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D2FC262-8EA8-45C6-AAE3-2961C8F8DE44}"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4" y="914400"/>
            <a:ext cx="10369868" cy="5211765"/>
          </a:xfrm>
        </p:spPr>
        <p:txBody>
          <a:bodyPr>
            <a:normAutofit/>
          </a:bodyPr>
          <a:lstStyle/>
          <a:p>
            <a:r>
              <a:rPr lang="en-IN" sz="5400" dirty="0"/>
              <a:t>If V2 &gt; V1, it is called a step up-transformer</a:t>
            </a:r>
          </a:p>
          <a:p>
            <a:r>
              <a:rPr lang="en-IN" sz="5400" dirty="0"/>
              <a:t>If V2 &lt; V1, it is called a step-down transformer.</a:t>
            </a:r>
          </a:p>
        </p:txBody>
      </p:sp>
      <p:sp>
        <p:nvSpPr>
          <p:cNvPr id="4" name="Date Placeholder 3"/>
          <p:cNvSpPr>
            <a:spLocks noGrp="1"/>
          </p:cNvSpPr>
          <p:nvPr>
            <p:ph type="dt" sz="half" idx="10"/>
          </p:nvPr>
        </p:nvSpPr>
        <p:spPr/>
        <p:txBody>
          <a:bodyPr/>
          <a:lstStyle/>
          <a:p>
            <a:fld id="{68DE88B4-F26D-4015-A611-F10A307B7C13}"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4" y="228600"/>
            <a:ext cx="10369868" cy="5897565"/>
          </a:xfrm>
        </p:spPr>
        <p:txBody>
          <a:bodyPr/>
          <a:lstStyle/>
          <a:p>
            <a:r>
              <a:rPr lang="en-IN" dirty="0"/>
              <a:t>According to the </a:t>
            </a:r>
            <a:r>
              <a:rPr lang="en-IN" dirty="0">
                <a:solidFill>
                  <a:schemeClr val="accent6"/>
                </a:solidFill>
              </a:rPr>
              <a:t>principle of mutual inductance</a:t>
            </a:r>
            <a:r>
              <a:rPr lang="en-IN" dirty="0"/>
              <a:t>, when an alternating voltage is applied to the primary winding of the transformer, an alternating flux </a:t>
            </a:r>
            <a:r>
              <a:rPr lang="en-IN" dirty="0" err="1"/>
              <a:t>ϕ</a:t>
            </a:r>
            <a:r>
              <a:rPr lang="en-IN" baseline="-25000" dirty="0" err="1"/>
              <a:t>m</a:t>
            </a:r>
            <a:r>
              <a:rPr lang="en-IN" dirty="0"/>
              <a:t> which is called as the </a:t>
            </a:r>
            <a:r>
              <a:rPr lang="en-IN" dirty="0">
                <a:solidFill>
                  <a:schemeClr val="accent6"/>
                </a:solidFill>
              </a:rPr>
              <a:t>mutual flux is produced in the core. </a:t>
            </a:r>
          </a:p>
          <a:p>
            <a:r>
              <a:rPr lang="en-IN" dirty="0"/>
              <a:t>This alternating flux links both the windings magnetically and induces </a:t>
            </a:r>
            <a:r>
              <a:rPr lang="en-IN" dirty="0" err="1"/>
              <a:t>EMFs</a:t>
            </a:r>
            <a:r>
              <a:rPr lang="en-IN" dirty="0"/>
              <a:t> E</a:t>
            </a:r>
            <a:r>
              <a:rPr lang="en-IN" baseline="-25000" dirty="0"/>
              <a:t>1</a:t>
            </a:r>
            <a:r>
              <a:rPr lang="en-IN" dirty="0"/>
              <a:t> in the primary winding and E</a:t>
            </a:r>
            <a:r>
              <a:rPr lang="en-IN" baseline="-25000" dirty="0"/>
              <a:t>2</a:t>
            </a:r>
            <a:r>
              <a:rPr lang="en-IN" dirty="0"/>
              <a:t> in the secondary winding of the transformer according to Faraday’s law of electromagnetic induction.</a:t>
            </a:r>
          </a:p>
          <a:p>
            <a:r>
              <a:rPr lang="en-IN" dirty="0"/>
              <a:t>The EMF (E</a:t>
            </a:r>
            <a:r>
              <a:rPr lang="en-IN" baseline="-25000" dirty="0"/>
              <a:t>1</a:t>
            </a:r>
            <a:r>
              <a:rPr lang="en-IN" dirty="0"/>
              <a:t>) is called as primary EMF and the EMF (E</a:t>
            </a:r>
            <a:r>
              <a:rPr lang="en-IN" baseline="-25000" dirty="0"/>
              <a:t>2</a:t>
            </a:r>
            <a:r>
              <a:rPr lang="en-IN" dirty="0"/>
              <a:t>) is known as secondary EMF</a:t>
            </a:r>
          </a:p>
        </p:txBody>
      </p:sp>
      <p:sp>
        <p:nvSpPr>
          <p:cNvPr id="4" name="Date Placeholder 3"/>
          <p:cNvSpPr>
            <a:spLocks noGrp="1"/>
          </p:cNvSpPr>
          <p:nvPr>
            <p:ph type="dt" sz="half" idx="10"/>
          </p:nvPr>
        </p:nvSpPr>
        <p:spPr/>
        <p:txBody>
          <a:bodyPr/>
          <a:lstStyle/>
          <a:p>
            <a:fld id="{9798BC39-65B0-4034-B6F4-2FA046C5BB03}"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03437" y="914400"/>
            <a:ext cx="5316538" cy="4668332"/>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CDF7BF80-EF31-4441-9C07-C2928B3910A0}"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9437" y="762000"/>
            <a:ext cx="10575631" cy="53340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72FFB1D5-E9D7-4C19-82C7-0C662C107393}"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4" y="304800"/>
            <a:ext cx="10369868" cy="5821365"/>
          </a:xfrm>
        </p:spPr>
        <p:txBody>
          <a:bodyPr>
            <a:normAutofit/>
          </a:bodyPr>
          <a:lstStyle/>
          <a:p>
            <a:r>
              <a:rPr lang="en-IN" dirty="0"/>
              <a:t>The following points may be noted carefully: </a:t>
            </a:r>
          </a:p>
          <a:p>
            <a:pPr algn="just">
              <a:buNone/>
            </a:pPr>
            <a:r>
              <a:rPr lang="en-IN" b="1" dirty="0"/>
              <a:t>    </a:t>
            </a:r>
            <a:r>
              <a:rPr lang="en-IN" sz="2800" dirty="0"/>
              <a:t>(</a:t>
            </a:r>
            <a:r>
              <a:rPr lang="en-IN" sz="2800" dirty="0" err="1"/>
              <a:t>i</a:t>
            </a:r>
            <a:r>
              <a:rPr lang="en-IN" sz="2800" dirty="0"/>
              <a:t>) The transformer action is based on the laws of electromagnetic induction. </a:t>
            </a:r>
          </a:p>
          <a:p>
            <a:pPr algn="just">
              <a:buNone/>
            </a:pPr>
            <a:r>
              <a:rPr lang="en-IN" sz="2800" dirty="0"/>
              <a:t>   (ii) There is no electrical connection between the primary and secondary. The </a:t>
            </a:r>
            <a:r>
              <a:rPr lang="en-IN" sz="2800" dirty="0" err="1"/>
              <a:t>a.c</a:t>
            </a:r>
            <a:r>
              <a:rPr lang="en-IN" sz="2800" dirty="0"/>
              <a:t>. power is transferred from primary to secondary through magnetic flux. </a:t>
            </a:r>
          </a:p>
          <a:p>
            <a:pPr algn="just">
              <a:buNone/>
            </a:pPr>
            <a:r>
              <a:rPr lang="en-IN" sz="2800" dirty="0"/>
              <a:t>   (iii) There is no change in frequency i.e., output power has the same frequency as the input power. </a:t>
            </a:r>
          </a:p>
          <a:p>
            <a:pPr algn="just">
              <a:buNone/>
            </a:pPr>
            <a:r>
              <a:rPr lang="en-IN" sz="2800" dirty="0"/>
              <a:t>   (iv) The losses that occur in a transformer are:</a:t>
            </a:r>
            <a:r>
              <a:rPr lang="en-IN" sz="2800" b="1" dirty="0"/>
              <a:t> </a:t>
            </a:r>
          </a:p>
          <a:p>
            <a:pPr algn="just">
              <a:buNone/>
            </a:pPr>
            <a:r>
              <a:rPr lang="en-IN" sz="2800" dirty="0"/>
              <a:t>		(a) core losses—eddy current and hysteresis losses </a:t>
            </a:r>
          </a:p>
          <a:p>
            <a:pPr algn="just">
              <a:buNone/>
            </a:pPr>
            <a:r>
              <a:rPr lang="en-IN" sz="2800" dirty="0"/>
              <a:t>		(b) copper losses—in the resistance of the windings </a:t>
            </a:r>
          </a:p>
        </p:txBody>
      </p:sp>
      <p:sp>
        <p:nvSpPr>
          <p:cNvPr id="4" name="Date Placeholder 3"/>
          <p:cNvSpPr>
            <a:spLocks noGrp="1"/>
          </p:cNvSpPr>
          <p:nvPr>
            <p:ph type="dt" sz="half" idx="10"/>
          </p:nvPr>
        </p:nvSpPr>
        <p:spPr/>
        <p:txBody>
          <a:bodyPr/>
          <a:lstStyle/>
          <a:p>
            <a:fld id="{441090E2-C136-421D-8D12-D7A690441ED9}"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884237" y="304800"/>
            <a:ext cx="8393113" cy="580544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2D60A41B-EA13-4381-BEC2-C43505C187AC}"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3" y="304800"/>
            <a:ext cx="10747534" cy="6553200"/>
          </a:xfrm>
        </p:spPr>
        <p:txBody>
          <a:bodyPr>
            <a:normAutofit fontScale="70000" lnSpcReduction="20000"/>
          </a:bodyPr>
          <a:lstStyle/>
          <a:p>
            <a:pPr>
              <a:buNone/>
            </a:pPr>
            <a:r>
              <a:rPr lang="en-IN" dirty="0"/>
              <a:t>The major parts of a single-phase transformer consist of</a:t>
            </a:r>
          </a:p>
          <a:p>
            <a:pPr>
              <a:buNone/>
            </a:pPr>
            <a:r>
              <a:rPr lang="en-IN" b="1" dirty="0"/>
              <a:t> 1. Core</a:t>
            </a:r>
            <a:endParaRPr lang="en-IN" dirty="0"/>
          </a:p>
          <a:p>
            <a:pPr>
              <a:buFont typeface="Wingdings" pitchFamily="2" charset="2"/>
              <a:buChar char="Ø"/>
            </a:pPr>
            <a:r>
              <a:rPr lang="en-IN" dirty="0"/>
              <a:t>The core acts as a support to the winding in the transformer. It also provides a low reluctance path to the flow of magnetic flux.</a:t>
            </a:r>
          </a:p>
          <a:p>
            <a:pPr>
              <a:buNone/>
            </a:pPr>
            <a:r>
              <a:rPr lang="en-IN" dirty="0"/>
              <a:t> </a:t>
            </a:r>
          </a:p>
          <a:p>
            <a:pPr>
              <a:buNone/>
            </a:pPr>
            <a:r>
              <a:rPr lang="en-IN" b="1" dirty="0"/>
              <a:t>2. Windings</a:t>
            </a:r>
            <a:endParaRPr lang="en-IN" dirty="0"/>
          </a:p>
          <a:p>
            <a:pPr>
              <a:buFont typeface="Wingdings" pitchFamily="2" charset="2"/>
              <a:buChar char="Ø"/>
            </a:pPr>
            <a:r>
              <a:rPr lang="en-IN" dirty="0"/>
              <a:t>Windings are the set of copper wires wound over the transformer core. </a:t>
            </a:r>
          </a:p>
          <a:p>
            <a:pPr>
              <a:buFont typeface="Wingdings" pitchFamily="2" charset="2"/>
              <a:buChar char="Ø"/>
            </a:pPr>
            <a:r>
              <a:rPr lang="en-IN" dirty="0"/>
              <a:t>There are mainly two types of windings:	</a:t>
            </a:r>
          </a:p>
          <a:p>
            <a:pPr>
              <a:buNone/>
            </a:pPr>
            <a:r>
              <a:rPr lang="en-IN" dirty="0"/>
              <a:t> 		primary windings and secondary windings.</a:t>
            </a:r>
          </a:p>
          <a:p>
            <a:pPr>
              <a:buNone/>
            </a:pPr>
            <a:endParaRPr lang="en-IN" dirty="0"/>
          </a:p>
          <a:p>
            <a:pPr>
              <a:buNone/>
            </a:pPr>
            <a:r>
              <a:rPr lang="en-IN" dirty="0"/>
              <a:t>Primary winding: The set of turns of windings to which the supply current is fed.</a:t>
            </a:r>
          </a:p>
          <a:p>
            <a:pPr>
              <a:buNone/>
            </a:pPr>
            <a:r>
              <a:rPr lang="en-IN" dirty="0"/>
              <a:t>Secondary winding: The set of turns of winding from which output is taken.</a:t>
            </a:r>
          </a:p>
          <a:p>
            <a:pPr>
              <a:buNone/>
            </a:pPr>
            <a:endParaRPr lang="en-IN" dirty="0"/>
          </a:p>
          <a:p>
            <a:pPr>
              <a:buNone/>
            </a:pPr>
            <a:r>
              <a:rPr lang="en-IN" dirty="0"/>
              <a:t>The primary and secondary windings are insulated from each other using insulation coating agents.</a:t>
            </a:r>
          </a:p>
          <a:p>
            <a:endParaRPr lang="en-IN" dirty="0"/>
          </a:p>
          <a:p>
            <a:pPr>
              <a:buNone/>
            </a:pPr>
            <a:r>
              <a:rPr lang="en-IN" b="1" dirty="0"/>
              <a:t>3. Insulation Agents</a:t>
            </a:r>
            <a:endParaRPr lang="en-IN" dirty="0"/>
          </a:p>
          <a:p>
            <a:pPr>
              <a:buFont typeface="Wingdings" pitchFamily="2" charset="2"/>
              <a:buChar char="Ø"/>
            </a:pPr>
            <a:r>
              <a:rPr lang="en-IN" dirty="0"/>
              <a:t>Insulation is necessary for transformers to separate windings from each other and to avoid short circuits. This facilitates mutual induction</a:t>
            </a:r>
          </a:p>
          <a:p>
            <a:endParaRPr lang="en-IN" dirty="0"/>
          </a:p>
        </p:txBody>
      </p:sp>
      <p:sp>
        <p:nvSpPr>
          <p:cNvPr id="4" name="Date Placeholder 3"/>
          <p:cNvSpPr>
            <a:spLocks noGrp="1"/>
          </p:cNvSpPr>
          <p:nvPr>
            <p:ph type="dt" sz="half" idx="10"/>
          </p:nvPr>
        </p:nvSpPr>
        <p:spPr/>
        <p:txBody>
          <a:bodyPr/>
          <a:lstStyle/>
          <a:p>
            <a:fld id="{15926ECD-807D-43EC-AA38-63F969492553}"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49275" y="990600"/>
            <a:ext cx="10972800" cy="34290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69B3BD6-50BB-4C06-ABE0-645C9CD1D8D0}"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b="1" dirty="0"/>
              <a:t>Core type Transformer:</a:t>
            </a:r>
            <a:br>
              <a:rPr lang="en-IN" b="1" dirty="0"/>
            </a:br>
            <a:endParaRPr lang="en-IN" dirty="0"/>
          </a:p>
        </p:txBody>
      </p:sp>
      <p:sp>
        <p:nvSpPr>
          <p:cNvPr id="3" name="Content Placeholder 2"/>
          <p:cNvSpPr>
            <a:spLocks noGrp="1"/>
          </p:cNvSpPr>
          <p:nvPr>
            <p:ph idx="1"/>
          </p:nvPr>
        </p:nvSpPr>
        <p:spPr>
          <a:xfrm>
            <a:off x="576104" y="914400"/>
            <a:ext cx="10369868" cy="5211765"/>
          </a:xfrm>
        </p:spPr>
        <p:txBody>
          <a:bodyPr/>
          <a:lstStyle/>
          <a:p>
            <a:r>
              <a:rPr lang="en-IN" dirty="0"/>
              <a:t>In </a:t>
            </a:r>
            <a:r>
              <a:rPr lang="en-IN" b="1" dirty="0"/>
              <a:t>core type transformer</a:t>
            </a:r>
            <a:r>
              <a:rPr lang="en-IN" dirty="0"/>
              <a:t>, winding is positioned on two limbs of the core and there is ONLY one flux path.</a:t>
            </a:r>
          </a:p>
          <a:p>
            <a:endParaRPr lang="en-IN" dirty="0"/>
          </a:p>
        </p:txBody>
      </p:sp>
      <p:pic>
        <p:nvPicPr>
          <p:cNvPr id="9218" name="Picture 2" descr="core type transformer"/>
          <p:cNvPicPr>
            <a:picLocks noChangeAspect="1" noChangeArrowheads="1"/>
          </p:cNvPicPr>
          <p:nvPr/>
        </p:nvPicPr>
        <p:blipFill>
          <a:blip r:embed="rId2"/>
          <a:srcRect/>
          <a:stretch>
            <a:fillRect/>
          </a:stretch>
        </p:blipFill>
        <p:spPr bwMode="auto">
          <a:xfrm>
            <a:off x="2027237" y="2286000"/>
            <a:ext cx="7269163" cy="3429001"/>
          </a:xfrm>
          <a:prstGeom prst="rect">
            <a:avLst/>
          </a:prstGeom>
          <a:noFill/>
        </p:spPr>
      </p:pic>
      <p:sp>
        <p:nvSpPr>
          <p:cNvPr id="5" name="Date Placeholder 4"/>
          <p:cNvSpPr>
            <a:spLocks noGrp="1"/>
          </p:cNvSpPr>
          <p:nvPr>
            <p:ph type="dt" sz="half" idx="10"/>
          </p:nvPr>
        </p:nvSpPr>
        <p:spPr/>
        <p:txBody>
          <a:bodyPr/>
          <a:lstStyle/>
          <a:p>
            <a:fld id="{F67EE9F9-D243-43C4-8BF6-439DB94609D1}"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b="1" dirty="0"/>
              <a:t>Shell Type Transformer:</a:t>
            </a:r>
            <a:br>
              <a:rPr lang="en-IN" b="1" dirty="0"/>
            </a:br>
            <a:endParaRPr lang="en-IN" dirty="0"/>
          </a:p>
        </p:txBody>
      </p:sp>
      <p:sp>
        <p:nvSpPr>
          <p:cNvPr id="3" name="Content Placeholder 2"/>
          <p:cNvSpPr>
            <a:spLocks noGrp="1"/>
          </p:cNvSpPr>
          <p:nvPr>
            <p:ph idx="1"/>
          </p:nvPr>
        </p:nvSpPr>
        <p:spPr>
          <a:xfrm>
            <a:off x="576104" y="990600"/>
            <a:ext cx="10369868" cy="5135565"/>
          </a:xfrm>
        </p:spPr>
        <p:txBody>
          <a:bodyPr/>
          <a:lstStyle/>
          <a:p>
            <a:pPr algn="just"/>
            <a:r>
              <a:rPr lang="en-IN" dirty="0"/>
              <a:t>In </a:t>
            </a:r>
            <a:r>
              <a:rPr lang="en-IN" b="1" dirty="0"/>
              <a:t>shell type transformer</a:t>
            </a:r>
            <a:r>
              <a:rPr lang="en-IN" dirty="0"/>
              <a:t>, winding is positioned on the middle limb of the core while other limbs are utilized as the mechanical support.</a:t>
            </a:r>
          </a:p>
          <a:p>
            <a:pPr>
              <a:buNone/>
            </a:pPr>
            <a:br>
              <a:rPr lang="en-IN" dirty="0">
                <a:hlinkClick r:id="rId2"/>
              </a:rPr>
            </a:br>
            <a:endParaRPr lang="en-IN" dirty="0"/>
          </a:p>
        </p:txBody>
      </p:sp>
      <p:pic>
        <p:nvPicPr>
          <p:cNvPr id="45058" name="Picture 2" descr="shell type transformer"/>
          <p:cNvPicPr>
            <a:picLocks noChangeAspect="1" noChangeArrowheads="1"/>
          </p:cNvPicPr>
          <p:nvPr/>
        </p:nvPicPr>
        <p:blipFill>
          <a:blip r:embed="rId3"/>
          <a:srcRect/>
          <a:stretch>
            <a:fillRect/>
          </a:stretch>
        </p:blipFill>
        <p:spPr bwMode="auto">
          <a:xfrm>
            <a:off x="2560637" y="2743200"/>
            <a:ext cx="5578475" cy="3429001"/>
          </a:xfrm>
          <a:prstGeom prst="rect">
            <a:avLst/>
          </a:prstGeom>
          <a:noFill/>
        </p:spPr>
      </p:pic>
      <p:sp>
        <p:nvSpPr>
          <p:cNvPr id="5" name="Date Placeholder 4"/>
          <p:cNvSpPr>
            <a:spLocks noGrp="1"/>
          </p:cNvSpPr>
          <p:nvPr>
            <p:ph type="dt" sz="half" idx="10"/>
          </p:nvPr>
        </p:nvSpPr>
        <p:spPr/>
        <p:txBody>
          <a:bodyPr/>
          <a:lstStyle/>
          <a:p>
            <a:fld id="{F03ABF08-AED7-4046-AEBC-69A957BA56CD}"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5E4137-B1CC-E6C7-D5E3-6566BFB67D14}"/>
              </a:ext>
            </a:extLst>
          </p:cNvPr>
          <p:cNvSpPr>
            <a:spLocks noGrp="1"/>
          </p:cNvSpPr>
          <p:nvPr>
            <p:ph type="dt" sz="half" idx="10"/>
          </p:nvPr>
        </p:nvSpPr>
        <p:spPr/>
        <p:txBody>
          <a:bodyPr/>
          <a:lstStyle/>
          <a:p>
            <a:fld id="{DE70BE6C-0AA0-4DD4-8F64-B07C8A9C3925}" type="datetime5">
              <a:rPr lang="en-US" smtClean="0"/>
              <a:t>5-May-24</a:t>
            </a:fld>
            <a:endParaRPr lang="en-US"/>
          </a:p>
        </p:txBody>
      </p:sp>
      <p:sp>
        <p:nvSpPr>
          <p:cNvPr id="5" name="Footer Placeholder 4">
            <a:extLst>
              <a:ext uri="{FF2B5EF4-FFF2-40B4-BE49-F238E27FC236}">
                <a16:creationId xmlns:a16="http://schemas.microsoft.com/office/drawing/2014/main" id="{F3DB2651-6213-D978-737D-92EF485F74B2}"/>
              </a:ext>
            </a:extLst>
          </p:cNvPr>
          <p:cNvSpPr>
            <a:spLocks noGrp="1"/>
          </p:cNvSpPr>
          <p:nvPr>
            <p:ph type="ftr" sz="quarter" idx="11"/>
          </p:nvPr>
        </p:nvSpPr>
        <p:spPr/>
        <p:txBody>
          <a:bodyPr/>
          <a:lstStyle/>
          <a:p>
            <a:r>
              <a:rPr lang="en-US"/>
              <a:t>BEEE UNIT-2</a:t>
            </a:r>
          </a:p>
        </p:txBody>
      </p:sp>
      <p:sp>
        <p:nvSpPr>
          <p:cNvPr id="6" name="Slide Number Placeholder 5">
            <a:extLst>
              <a:ext uri="{FF2B5EF4-FFF2-40B4-BE49-F238E27FC236}">
                <a16:creationId xmlns:a16="http://schemas.microsoft.com/office/drawing/2014/main" id="{42791E8D-B05B-DC48-C24D-9941EE2D59DC}"/>
              </a:ext>
            </a:extLst>
          </p:cNvPr>
          <p:cNvSpPr>
            <a:spLocks noGrp="1"/>
          </p:cNvSpPr>
          <p:nvPr>
            <p:ph type="sldNum" sz="quarter" idx="12"/>
          </p:nvPr>
        </p:nvSpPr>
        <p:spPr/>
        <p:txBody>
          <a:bodyPr/>
          <a:lstStyle/>
          <a:p>
            <a:fld id="{B6F15528-21DE-4FAA-801E-634DDDAF4B2B}" type="slidenum">
              <a:rPr lang="en-US" smtClean="0"/>
              <a:pPr/>
              <a:t>36</a:t>
            </a:fld>
            <a:endParaRPr lang="en-US"/>
          </a:p>
        </p:txBody>
      </p:sp>
      <p:pic>
        <p:nvPicPr>
          <p:cNvPr id="1026" name="Picture 2" descr="Transformer Construction">
            <a:extLst>
              <a:ext uri="{FF2B5EF4-FFF2-40B4-BE49-F238E27FC236}">
                <a16:creationId xmlns:a16="http://schemas.microsoft.com/office/drawing/2014/main" id="{0BB05253-8894-BF17-D62F-4C815C896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00" y="381000"/>
            <a:ext cx="1043806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6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CA186E-CABD-F72D-084F-43EF7601A249}"/>
              </a:ext>
            </a:extLst>
          </p:cNvPr>
          <p:cNvSpPr>
            <a:spLocks noGrp="1"/>
          </p:cNvSpPr>
          <p:nvPr>
            <p:ph type="dt" sz="half" idx="10"/>
          </p:nvPr>
        </p:nvSpPr>
        <p:spPr/>
        <p:txBody>
          <a:bodyPr/>
          <a:lstStyle/>
          <a:p>
            <a:fld id="{DE70BE6C-0AA0-4DD4-8F64-B07C8A9C3925}" type="datetime5">
              <a:rPr lang="en-US" smtClean="0"/>
              <a:t>5-May-24</a:t>
            </a:fld>
            <a:endParaRPr lang="en-US"/>
          </a:p>
        </p:txBody>
      </p:sp>
      <p:sp>
        <p:nvSpPr>
          <p:cNvPr id="5" name="Footer Placeholder 4">
            <a:extLst>
              <a:ext uri="{FF2B5EF4-FFF2-40B4-BE49-F238E27FC236}">
                <a16:creationId xmlns:a16="http://schemas.microsoft.com/office/drawing/2014/main" id="{DE2D9EDF-6B04-AED0-80EE-15E050E782C4}"/>
              </a:ext>
            </a:extLst>
          </p:cNvPr>
          <p:cNvSpPr>
            <a:spLocks noGrp="1"/>
          </p:cNvSpPr>
          <p:nvPr>
            <p:ph type="ftr" sz="quarter" idx="11"/>
          </p:nvPr>
        </p:nvSpPr>
        <p:spPr/>
        <p:txBody>
          <a:bodyPr/>
          <a:lstStyle/>
          <a:p>
            <a:r>
              <a:rPr lang="en-US"/>
              <a:t>BEEE UNIT-2</a:t>
            </a:r>
          </a:p>
        </p:txBody>
      </p:sp>
      <p:sp>
        <p:nvSpPr>
          <p:cNvPr id="6" name="Slide Number Placeholder 5">
            <a:extLst>
              <a:ext uri="{FF2B5EF4-FFF2-40B4-BE49-F238E27FC236}">
                <a16:creationId xmlns:a16="http://schemas.microsoft.com/office/drawing/2014/main" id="{84A330E7-0266-1B2A-BF99-A9C28A97044E}"/>
              </a:ext>
            </a:extLst>
          </p:cNvPr>
          <p:cNvSpPr>
            <a:spLocks noGrp="1"/>
          </p:cNvSpPr>
          <p:nvPr>
            <p:ph type="sldNum" sz="quarter" idx="12"/>
          </p:nvPr>
        </p:nvSpPr>
        <p:spPr/>
        <p:txBody>
          <a:bodyPr/>
          <a:lstStyle/>
          <a:p>
            <a:fld id="{B6F15528-21DE-4FAA-801E-634DDDAF4B2B}" type="slidenum">
              <a:rPr lang="en-US" smtClean="0"/>
              <a:pPr/>
              <a:t>37</a:t>
            </a:fld>
            <a:endParaRPr lang="en-US"/>
          </a:p>
        </p:txBody>
      </p:sp>
      <p:pic>
        <p:nvPicPr>
          <p:cNvPr id="2052" name="Picture 4" descr="Construction of Single Phase Transrformer">
            <a:extLst>
              <a:ext uri="{FF2B5EF4-FFF2-40B4-BE49-F238E27FC236}">
                <a16:creationId xmlns:a16="http://schemas.microsoft.com/office/drawing/2014/main" id="{FA890BC5-B8B0-D06D-BF6F-373F68575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50" y="210318"/>
            <a:ext cx="10424521"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87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1112837" y="381000"/>
            <a:ext cx="8104188" cy="602848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F3433B1D-6023-428F-93A1-5FB1787767E7}"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960437" y="1143000"/>
            <a:ext cx="9574794" cy="379888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2A94A9F6-51F6-471D-93D7-F22C0CBE1C4B}"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27037" y="0"/>
            <a:ext cx="10497403" cy="6754361"/>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6749C0F7-015B-4EB3-B7AB-480E0AE6C12E}"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112837" y="304800"/>
            <a:ext cx="8128001" cy="5951884"/>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BC0FBEEB-7C26-4CD5-9F5B-2A1ED2183FD0}"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265237" y="304800"/>
            <a:ext cx="8853123" cy="6219825"/>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1928C7E3-2874-45E7-8491-BD928CAF6B71}"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942A0-6CD8-1C55-7E1F-343A0134A3A7}"/>
              </a:ext>
            </a:extLst>
          </p:cNvPr>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a:extLst>
              <a:ext uri="{FF2B5EF4-FFF2-40B4-BE49-F238E27FC236}">
                <a16:creationId xmlns:a16="http://schemas.microsoft.com/office/drawing/2014/main" id="{07ACE5B4-2E5F-6DB2-1F65-0F03EF1D396E}"/>
              </a:ext>
            </a:extLst>
          </p:cNvPr>
          <p:cNvSpPr>
            <a:spLocks noGrp="1"/>
          </p:cNvSpPr>
          <p:nvPr>
            <p:ph type="ftr" sz="quarter" idx="11"/>
          </p:nvPr>
        </p:nvSpPr>
        <p:spPr/>
        <p:txBody>
          <a:bodyPr/>
          <a:lstStyle/>
          <a:p>
            <a:r>
              <a:rPr lang="en-US"/>
              <a:t>BEEE UNIT-2</a:t>
            </a:r>
          </a:p>
        </p:txBody>
      </p:sp>
      <p:sp>
        <p:nvSpPr>
          <p:cNvPr id="4" name="Slide Number Placeholder 3">
            <a:extLst>
              <a:ext uri="{FF2B5EF4-FFF2-40B4-BE49-F238E27FC236}">
                <a16:creationId xmlns:a16="http://schemas.microsoft.com/office/drawing/2014/main" id="{454F3BA6-124A-B3D6-946A-C769AD72A1AF}"/>
              </a:ext>
            </a:extLst>
          </p:cNvPr>
          <p:cNvSpPr>
            <a:spLocks noGrp="1"/>
          </p:cNvSpPr>
          <p:nvPr>
            <p:ph type="sldNum" sz="quarter" idx="12"/>
          </p:nvPr>
        </p:nvSpPr>
        <p:spPr/>
        <p:txBody>
          <a:bodyPr/>
          <a:lstStyle/>
          <a:p>
            <a:fld id="{B6F15528-21DE-4FAA-801E-634DDDAF4B2B}" type="slidenum">
              <a:rPr lang="en-US" smtClean="0"/>
              <a:pPr/>
              <a:t>42</a:t>
            </a:fld>
            <a:endParaRPr lang="en-US"/>
          </a:p>
        </p:txBody>
      </p:sp>
      <p:pic>
        <p:nvPicPr>
          <p:cNvPr id="3074" name="Picture 2" descr="Construction of induction motor, stater and rotor of induction motor - The  Electrical Portal">
            <a:extLst>
              <a:ext uri="{FF2B5EF4-FFF2-40B4-BE49-F238E27FC236}">
                <a16:creationId xmlns:a16="http://schemas.microsoft.com/office/drawing/2014/main" id="{A0529394-D432-9D65-6A21-B1F18EE6B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7" y="304800"/>
            <a:ext cx="948381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29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036637" y="533400"/>
            <a:ext cx="8270009" cy="5791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1661E073-5059-4C94-A00D-0155FF06773A}"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493837" y="609600"/>
            <a:ext cx="8376934" cy="551021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0396C099-08F4-4844-9266-9407BA824829}"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EBA43-2D5F-4287-83A5-39BFA82F960C}"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Footer Placeholder 4"/>
          <p:cNvSpPr>
            <a:spLocks noGrp="1"/>
          </p:cNvSpPr>
          <p:nvPr>
            <p:ph type="ftr" sz="quarter" idx="11"/>
          </p:nvPr>
        </p:nvSpPr>
        <p:spPr/>
        <p:txBody>
          <a:bodyPr/>
          <a:lstStyle/>
          <a:p>
            <a:r>
              <a:rPr lang="en-US"/>
              <a:t>BEEE UNIT-2</a:t>
            </a:r>
          </a:p>
        </p:txBody>
      </p:sp>
      <p:pic>
        <p:nvPicPr>
          <p:cNvPr id="7" name="Picture 6">
            <a:extLst>
              <a:ext uri="{FF2B5EF4-FFF2-40B4-BE49-F238E27FC236}">
                <a16:creationId xmlns:a16="http://schemas.microsoft.com/office/drawing/2014/main" id="{CB6E351E-4DA1-8C44-A79E-FEADE7744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37" y="306278"/>
            <a:ext cx="9067800" cy="602642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189037" y="381000"/>
            <a:ext cx="8783638" cy="5538714"/>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F9DBECF8-69FB-4F86-BD91-54EE34C2E155}"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884237" y="685800"/>
            <a:ext cx="8546875" cy="473868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4B4F6CB4-5C49-4A95-9557-69CB92D5CD7A}"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417637" y="304800"/>
            <a:ext cx="8063406" cy="5819775"/>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FB1EF7DB-D6A0-4B82-B190-D80700EDE294}"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1AA81-9C2C-75E4-4533-198377A22424}"/>
              </a:ext>
            </a:extLst>
          </p:cNvPr>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a:extLst>
              <a:ext uri="{FF2B5EF4-FFF2-40B4-BE49-F238E27FC236}">
                <a16:creationId xmlns:a16="http://schemas.microsoft.com/office/drawing/2014/main" id="{74FF541A-9404-F947-41A9-FE420F052B2C}"/>
              </a:ext>
            </a:extLst>
          </p:cNvPr>
          <p:cNvSpPr>
            <a:spLocks noGrp="1"/>
          </p:cNvSpPr>
          <p:nvPr>
            <p:ph type="ftr" sz="quarter" idx="11"/>
          </p:nvPr>
        </p:nvSpPr>
        <p:spPr/>
        <p:txBody>
          <a:bodyPr/>
          <a:lstStyle/>
          <a:p>
            <a:r>
              <a:rPr lang="en-US"/>
              <a:t>BEEE UNIT-2</a:t>
            </a:r>
          </a:p>
        </p:txBody>
      </p:sp>
      <p:sp>
        <p:nvSpPr>
          <p:cNvPr id="4" name="Slide Number Placeholder 3">
            <a:extLst>
              <a:ext uri="{FF2B5EF4-FFF2-40B4-BE49-F238E27FC236}">
                <a16:creationId xmlns:a16="http://schemas.microsoft.com/office/drawing/2014/main" id="{DD392980-B42E-2FC5-6315-AC085339DD30}"/>
              </a:ext>
            </a:extLst>
          </p:cNvPr>
          <p:cNvSpPr>
            <a:spLocks noGrp="1"/>
          </p:cNvSpPr>
          <p:nvPr>
            <p:ph type="sldNum" sz="quarter" idx="12"/>
          </p:nvPr>
        </p:nvSpPr>
        <p:spPr/>
        <p:txBody>
          <a:bodyPr/>
          <a:lstStyle/>
          <a:p>
            <a:fld id="{B6F15528-21DE-4FAA-801E-634DDDAF4B2B}" type="slidenum">
              <a:rPr lang="en-US" smtClean="0"/>
              <a:pPr/>
              <a:t>49</a:t>
            </a:fld>
            <a:endParaRPr lang="en-US"/>
          </a:p>
        </p:txBody>
      </p:sp>
      <p:pic>
        <p:nvPicPr>
          <p:cNvPr id="5122" name="Picture 2" descr="Slip Ring Induction Motor - Construction, Working and Its Speed Control">
            <a:extLst>
              <a:ext uri="{FF2B5EF4-FFF2-40B4-BE49-F238E27FC236}">
                <a16:creationId xmlns:a16="http://schemas.microsoft.com/office/drawing/2014/main" id="{6D122D40-9BAC-49A6-FBBE-CB494BFC7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972" y="147032"/>
            <a:ext cx="8978443" cy="564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05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036637" y="381000"/>
            <a:ext cx="9137603" cy="580221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88C850DC-238C-4D11-8900-5E7DF1424385}"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151784" y="990600"/>
            <a:ext cx="8190653" cy="4333042"/>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5740A4D7-3073-48B0-9892-70541D1DF847}"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61433-0848-9ED1-98B6-9CCC30B302B4}"/>
              </a:ext>
            </a:extLst>
          </p:cNvPr>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a:extLst>
              <a:ext uri="{FF2B5EF4-FFF2-40B4-BE49-F238E27FC236}">
                <a16:creationId xmlns:a16="http://schemas.microsoft.com/office/drawing/2014/main" id="{60AC1250-1A22-E1F6-0097-3C11318A2F92}"/>
              </a:ext>
            </a:extLst>
          </p:cNvPr>
          <p:cNvSpPr>
            <a:spLocks noGrp="1"/>
          </p:cNvSpPr>
          <p:nvPr>
            <p:ph type="ftr" sz="quarter" idx="11"/>
          </p:nvPr>
        </p:nvSpPr>
        <p:spPr/>
        <p:txBody>
          <a:bodyPr/>
          <a:lstStyle/>
          <a:p>
            <a:r>
              <a:rPr lang="en-US"/>
              <a:t>BEEE UNIT-2</a:t>
            </a:r>
          </a:p>
        </p:txBody>
      </p:sp>
      <p:sp>
        <p:nvSpPr>
          <p:cNvPr id="4" name="Slide Number Placeholder 3">
            <a:extLst>
              <a:ext uri="{FF2B5EF4-FFF2-40B4-BE49-F238E27FC236}">
                <a16:creationId xmlns:a16="http://schemas.microsoft.com/office/drawing/2014/main" id="{2EC86557-E3A9-5140-B2CA-1694DBC8ED71}"/>
              </a:ext>
            </a:extLst>
          </p:cNvPr>
          <p:cNvSpPr>
            <a:spLocks noGrp="1"/>
          </p:cNvSpPr>
          <p:nvPr>
            <p:ph type="sldNum" sz="quarter" idx="12"/>
          </p:nvPr>
        </p:nvSpPr>
        <p:spPr/>
        <p:txBody>
          <a:bodyPr/>
          <a:lstStyle/>
          <a:p>
            <a:fld id="{B6F15528-21DE-4FAA-801E-634DDDAF4B2B}" type="slidenum">
              <a:rPr lang="en-US" smtClean="0"/>
              <a:pPr/>
              <a:t>51</a:t>
            </a:fld>
            <a:endParaRPr lang="en-US"/>
          </a:p>
        </p:txBody>
      </p:sp>
      <p:pic>
        <p:nvPicPr>
          <p:cNvPr id="4100" name="Picture 4" descr="Difference Between Slip Ring &amp; Squirrel Cage Induction Motor with  Comparison Chart - Circuit Globe">
            <a:extLst>
              <a:ext uri="{FF2B5EF4-FFF2-40B4-BE49-F238E27FC236}">
                <a16:creationId xmlns:a16="http://schemas.microsoft.com/office/drawing/2014/main" id="{FA0B0A43-1C34-E523-247E-CEAB328D3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53" y="569911"/>
            <a:ext cx="11032384" cy="552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09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808037" y="228600"/>
            <a:ext cx="8412163" cy="6124576"/>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BEAEAD27-222C-475C-ADB1-8F6FF43CA750}"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1112837" y="457200"/>
            <a:ext cx="8019455" cy="503078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4DF38FCF-659D-43BF-8D20-71408D8DC51E}"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798637" y="685800"/>
            <a:ext cx="7802563" cy="5385615"/>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F214386F-CD0F-47D4-9160-E467B0116252}"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lternato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98637" y="533400"/>
            <a:ext cx="7545519" cy="5453577"/>
          </a:xfrm>
          <a:prstGeom prst="rect">
            <a:avLst/>
          </a:prstGeom>
          <a:noFill/>
          <a:ln>
            <a:noFill/>
          </a:ln>
        </p:spPr>
      </p:pic>
      <p:sp>
        <p:nvSpPr>
          <p:cNvPr id="3" name="Date Placeholder 2"/>
          <p:cNvSpPr>
            <a:spLocks noGrp="1"/>
          </p:cNvSpPr>
          <p:nvPr>
            <p:ph type="dt" sz="half" idx="10"/>
          </p:nvPr>
        </p:nvSpPr>
        <p:spPr/>
        <p:txBody>
          <a:bodyPr/>
          <a:lstStyle/>
          <a:p>
            <a:fld id="{9D739A72-A0C8-4A78-9670-5F1778EEF55B}"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A379F9A-A101-4C1D-8198-7FA78D1A735A}"/>
              </a:ext>
            </a:extLst>
          </p:cNvPr>
          <p:cNvSpPr txBox="1">
            <a:spLocks/>
          </p:cNvSpPr>
          <p:nvPr/>
        </p:nvSpPr>
        <p:spPr>
          <a:xfrm>
            <a:off x="628649" y="533400"/>
            <a:ext cx="9551987" cy="53340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000" b="1" i="0" u="none" strike="noStrike" kern="120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Times New Roman" panose="02020603050405020304" pitchFamily="18" charset="0"/>
              </a:rPr>
              <a:t>Construction of Stator :</a:t>
            </a: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0" i="0" u="none" strike="noStrike" kern="1200" cap="none" spc="0" normalizeH="0" baseline="0" noProof="0" dirty="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The stator consists of an armature made of laminations of silicon steel having slots on its inner periphery to accommodate armature windings.</a:t>
            </a:r>
          </a:p>
        </p:txBody>
      </p:sp>
      <p:pic>
        <p:nvPicPr>
          <p:cNvPr id="3" name="Picture 2">
            <a:extLst>
              <a:ext uri="{FF2B5EF4-FFF2-40B4-BE49-F238E27FC236}">
                <a16:creationId xmlns:a16="http://schemas.microsoft.com/office/drawing/2014/main" id="{E7A06640-2C31-4D9A-89A8-C84E801C6E62}"/>
              </a:ext>
            </a:extLst>
          </p:cNvPr>
          <p:cNvPicPr>
            <a:picLocks noChangeAspect="1" noChangeArrowheads="1"/>
          </p:cNvPicPr>
          <p:nvPr/>
        </p:nvPicPr>
        <p:blipFill>
          <a:blip r:embed="rId2">
            <a:lum bright="20000" contrast="80000"/>
            <a:grayscl/>
            <a:extLst>
              <a:ext uri="{28A0092B-C50C-407E-A947-70E740481C1C}">
                <a14:useLocalDpi xmlns:a14="http://schemas.microsoft.com/office/drawing/2010/main" val="0"/>
              </a:ext>
            </a:extLst>
          </a:blip>
          <a:srcRect/>
          <a:stretch>
            <a:fillRect/>
          </a:stretch>
        </p:blipFill>
        <p:spPr bwMode="auto">
          <a:xfrm>
            <a:off x="1951037" y="1905000"/>
            <a:ext cx="6515100" cy="449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4EDC40A1-65CE-4EAD-AAB9-4C5539A3094C}"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2D279C0-12AD-410F-A8E8-5B9D116B5B69}"/>
              </a:ext>
            </a:extLst>
          </p:cNvPr>
          <p:cNvSpPr txBox="1">
            <a:spLocks/>
          </p:cNvSpPr>
          <p:nvPr/>
        </p:nvSpPr>
        <p:spPr>
          <a:xfrm>
            <a:off x="628650" y="1371600"/>
            <a:ext cx="8942388" cy="4805363"/>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0" i="0" u="none" strike="noStrike" kern="1200" cap="none" spc="0" normalizeH="0" baseline="0" noProof="0" dirty="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The rotor carries a field winding which is supplied with direct current through two slip rings by a separate </a:t>
            </a:r>
            <a:r>
              <a:rPr kumimoji="0" lang="en-IN" sz="2400" b="0" i="0" u="none" strike="noStrike" kern="1200" cap="none" spc="0" normalizeH="0" baseline="0" noProof="0" dirty="0" err="1">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d.c</a:t>
            </a:r>
            <a:r>
              <a:rPr kumimoji="0" lang="en-IN" sz="2400" b="0" i="0" u="none" strike="noStrike" kern="1200" cap="none" spc="0" normalizeH="0" baseline="0" noProof="0" dirty="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 source. </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IN" sz="2400" b="0" i="0" u="none" strike="noStrike" kern="1200" cap="none" spc="0" normalizeH="0" baseline="0" noProof="0" dirty="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0" i="0" u="none" strike="noStrike" kern="1200" cap="none" spc="0" normalizeH="0" baseline="0" noProof="0" dirty="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This </a:t>
            </a:r>
            <a:r>
              <a:rPr kumimoji="0" lang="en-IN" sz="2400" b="0" i="0" u="none" strike="noStrike" kern="1200" cap="none" spc="0" normalizeH="0" baseline="0" noProof="0" dirty="0" err="1">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d.c</a:t>
            </a:r>
            <a:r>
              <a:rPr kumimoji="0" lang="en-IN" sz="2400" b="0" i="0" u="none" strike="noStrike" kern="1200" cap="none" spc="0" normalizeH="0" baseline="0" noProof="0" dirty="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 source (called exciter) is generally a small </a:t>
            </a:r>
            <a:r>
              <a:rPr kumimoji="0" lang="en-IN" sz="2400" b="0" i="0" u="none" strike="noStrike" kern="1200" cap="none" spc="0" normalizeH="0" baseline="0" noProof="0" dirty="0" err="1">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d.c</a:t>
            </a:r>
            <a:r>
              <a:rPr kumimoji="0" lang="en-IN" sz="2400" b="0" i="0" u="none" strike="noStrike" kern="1200" cap="none" spc="0" normalizeH="0" baseline="0" noProof="0" dirty="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 shunt or compound generator mounted on the shaft of the alternator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a:extLst>
              <a:ext uri="{FF2B5EF4-FFF2-40B4-BE49-F238E27FC236}">
                <a16:creationId xmlns:a16="http://schemas.microsoft.com/office/drawing/2014/main" id="{BFD6EEC8-A1E4-4732-A2A3-E583676139A8}"/>
              </a:ext>
            </a:extLst>
          </p:cNvPr>
          <p:cNvSpPr txBox="1">
            <a:spLocks/>
          </p:cNvSpPr>
          <p:nvPr/>
        </p:nvSpPr>
        <p:spPr>
          <a:xfrm>
            <a:off x="628650" y="365126"/>
            <a:ext cx="7886700" cy="13255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Construction of Rotor :</a:t>
            </a:r>
            <a:br>
              <a:rPr kumimoji="0" lang="en-US" sz="36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0" i="0" u="none" strike="noStrike" kern="1200" cap="none" spc="0" normalizeH="0" baseline="0" noProof="0">
                <a:ln>
                  <a:noFill/>
                </a:ln>
                <a:solidFill>
                  <a:schemeClr val="tx1"/>
                </a:solidFill>
                <a:effectLst/>
                <a:uLnTx/>
                <a:uFillTx/>
                <a:latin typeface="Cambria" panose="020405030504060302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1112836" y="4114800"/>
            <a:ext cx="7497763" cy="1524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endParaRPr kumimoji="0" lang="en-US" sz="3200" b="0" i="0" u="sng"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0" i="0" u="none" strike="noStrike" kern="1200" cap="none" spc="0" normalizeH="0" baseline="0" noProof="0">
                <a:ln>
                  <a:noFill/>
                </a:ln>
                <a:solidFill>
                  <a:schemeClr val="tx1"/>
                </a:solidFill>
                <a:effectLst/>
                <a:uLnTx/>
                <a:uFillTx/>
                <a:latin typeface="+mn-lt"/>
                <a:ea typeface="+mn-ea"/>
                <a:cs typeface="+mn-cs"/>
              </a:rPr>
              <a:t>(i) Salient (or projecting) pole type</a:t>
            </a: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0" i="0" u="none" strike="noStrike" kern="1200" cap="none" spc="0" normalizeH="0" baseline="0" noProof="0">
                <a:ln>
                  <a:noFill/>
                </a:ln>
                <a:solidFill>
                  <a:schemeClr val="tx1"/>
                </a:solidFill>
                <a:effectLst/>
                <a:uLnTx/>
                <a:uFillTx/>
                <a:latin typeface="+mn-lt"/>
                <a:ea typeface="+mn-ea"/>
                <a:cs typeface="+mn-cs"/>
              </a:rPr>
              <a:t>(ii) Non-salient (or cylindrical) pole type</a:t>
            </a: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0" i="0" u="none" strike="noStrike" kern="1200" cap="none" spc="0" normalizeH="0" baseline="0" noProof="0">
                <a:ln>
                  <a:noFill/>
                </a:ln>
                <a:solidFill>
                  <a:schemeClr val="tx1"/>
                </a:solidFill>
                <a:effectLst/>
                <a:uLnTx/>
                <a:uFillTx/>
                <a:latin typeface="+mn-lt"/>
                <a:ea typeface="+mn-ea"/>
                <a:cs typeface="+mn-cs"/>
              </a:rPr>
              <a:t> </a:t>
            </a:r>
            <a:endParaRPr kumimoji="0" lang="en-US" sz="2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40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 </a:t>
            </a:r>
            <a:endParaRPr kumimoji="0" lang="en-IN"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Title 1"/>
          <p:cNvSpPr txBox="1">
            <a:spLocks/>
          </p:cNvSpPr>
          <p:nvPr/>
        </p:nvSpPr>
        <p:spPr>
          <a:xfrm>
            <a:off x="0" y="3733800"/>
            <a:ext cx="8229600" cy="139903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Rotor construction is of two types:</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Date Placeholder 5"/>
          <p:cNvSpPr>
            <a:spLocks noGrp="1"/>
          </p:cNvSpPr>
          <p:nvPr>
            <p:ph type="dt" sz="half" idx="10"/>
          </p:nvPr>
        </p:nvSpPr>
        <p:spPr/>
        <p:txBody>
          <a:bodyPr/>
          <a:lstStyle/>
          <a:p>
            <a:fld id="{0D97B389-62DB-482E-B5EB-71CA6C28893C}" type="datetime5">
              <a:rPr lang="en-US" smtClean="0"/>
              <a:t>5-May-24</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sp>
        <p:nvSpPr>
          <p:cNvPr id="8" name="Footer Placeholder 7"/>
          <p:cNvSpPr>
            <a:spLocks noGrp="1"/>
          </p:cNvSpPr>
          <p:nvPr>
            <p:ph type="ftr" sz="quarter" idx="11"/>
          </p:nvPr>
        </p:nvSpPr>
        <p:spPr/>
        <p:txBody>
          <a:bodyPr/>
          <a:lstStyle/>
          <a:p>
            <a:r>
              <a:rPr lang="en-US"/>
              <a:t>BEEE UNIT-2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amond(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amond(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amond(in)">
                                      <p:cBhvr>
                                        <p:cTn id="22" dur="2000"/>
                                        <p:tgtEl>
                                          <p:spTgt spid="4">
                                            <p:txEl>
                                              <p:pRg st="5" end="5"/>
                                            </p:txEl>
                                          </p:spTgt>
                                        </p:tgtEl>
                                      </p:cBhvr>
                                    </p:animEffect>
                                  </p:childTnLst>
                                </p:cTn>
                              </p:par>
                            </p:childTnLst>
                          </p:cTn>
                        </p:par>
                        <p:par>
                          <p:cTn id="23" fill="hold">
                            <p:stCondLst>
                              <p:cond delay="2000"/>
                            </p:stCondLst>
                            <p:childTnLst>
                              <p:par>
                                <p:cTn id="24" presetID="8"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731837" y="304800"/>
            <a:ext cx="8763000" cy="569281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AA0C8D12-F898-4BAB-B144-B22EDE7234CD}"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410412B-B937-4869-96F0-6E0ED7ADE90D}"/>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895475" y="595575"/>
            <a:ext cx="6151562" cy="538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19ECED4D-03EF-4426-BB48-894E8F712BDC}"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raday's Law and Lenz's Law of Magnetic In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040" y="573206"/>
            <a:ext cx="9153735" cy="633896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78BAFA2-108A-4B55-820C-36423983B2DF}"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189037" y="457200"/>
            <a:ext cx="8129588" cy="5365569"/>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FFBFD75-CA09-457E-AA3D-08EE8E12DE13}"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E83ADED-C20F-4F7D-A51C-7AEEF7B30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1"/>
            <a:ext cx="5867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D5899D00-BDE0-4618-A834-8A9EE5BD9B4B}"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1189037" y="762000"/>
            <a:ext cx="8305801" cy="5533081"/>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0977EF0A-8159-4617-93D6-BD3B4481AB9A}"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7C45D-BB1B-ACA2-4B16-EABCF1192929}"/>
              </a:ext>
            </a:extLst>
          </p:cNvPr>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a:extLst>
              <a:ext uri="{FF2B5EF4-FFF2-40B4-BE49-F238E27FC236}">
                <a16:creationId xmlns:a16="http://schemas.microsoft.com/office/drawing/2014/main" id="{84166ED2-C0A9-B749-F583-02EB98FF5898}"/>
              </a:ext>
            </a:extLst>
          </p:cNvPr>
          <p:cNvSpPr>
            <a:spLocks noGrp="1"/>
          </p:cNvSpPr>
          <p:nvPr>
            <p:ph type="ftr" sz="quarter" idx="11"/>
          </p:nvPr>
        </p:nvSpPr>
        <p:spPr/>
        <p:txBody>
          <a:bodyPr/>
          <a:lstStyle/>
          <a:p>
            <a:r>
              <a:rPr lang="en-US"/>
              <a:t>BEEE UNIT-2</a:t>
            </a:r>
          </a:p>
        </p:txBody>
      </p:sp>
      <p:sp>
        <p:nvSpPr>
          <p:cNvPr id="4" name="Slide Number Placeholder 3">
            <a:extLst>
              <a:ext uri="{FF2B5EF4-FFF2-40B4-BE49-F238E27FC236}">
                <a16:creationId xmlns:a16="http://schemas.microsoft.com/office/drawing/2014/main" id="{F081AA6E-F2DE-6773-44B9-1617B9B74BAE}"/>
              </a:ext>
            </a:extLst>
          </p:cNvPr>
          <p:cNvSpPr>
            <a:spLocks noGrp="1"/>
          </p:cNvSpPr>
          <p:nvPr>
            <p:ph type="sldNum" sz="quarter" idx="12"/>
          </p:nvPr>
        </p:nvSpPr>
        <p:spPr/>
        <p:txBody>
          <a:bodyPr/>
          <a:lstStyle/>
          <a:p>
            <a:fld id="{B6F15528-21DE-4FAA-801E-634DDDAF4B2B}" type="slidenum">
              <a:rPr lang="en-US" smtClean="0"/>
              <a:pPr/>
              <a:t>63</a:t>
            </a:fld>
            <a:endParaRPr lang="en-US"/>
          </a:p>
        </p:txBody>
      </p:sp>
      <p:sp>
        <p:nvSpPr>
          <p:cNvPr id="7" name="TextBox 6">
            <a:extLst>
              <a:ext uri="{FF2B5EF4-FFF2-40B4-BE49-F238E27FC236}">
                <a16:creationId xmlns:a16="http://schemas.microsoft.com/office/drawing/2014/main" id="{EA306655-3A1C-95E0-DAEA-E4D9BD19B009}"/>
              </a:ext>
            </a:extLst>
          </p:cNvPr>
          <p:cNvSpPr txBox="1"/>
          <p:nvPr/>
        </p:nvSpPr>
        <p:spPr>
          <a:xfrm>
            <a:off x="312737" y="136523"/>
            <a:ext cx="10896600" cy="613385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200" b="0" i="0" dirty="0">
                <a:solidFill>
                  <a:srgbClr val="000000"/>
                </a:solidFill>
                <a:effectLst/>
              </a:rPr>
              <a:t>An alternator or synchronous generator works on the principle of electromagnetic induction, i.e., when the flux linking a </a:t>
            </a:r>
            <a:r>
              <a:rPr lang="en-GB" sz="2200" b="1" i="0" u="none" strike="noStrike" dirty="0">
                <a:solidFill>
                  <a:srgbClr val="008000"/>
                </a:solidFill>
                <a:effectLst/>
                <a:hlinkClick r:id="rId2"/>
              </a:rPr>
              <a:t>conductor</a:t>
            </a:r>
            <a:r>
              <a:rPr lang="en-GB" sz="2200" b="0" i="0" dirty="0">
                <a:solidFill>
                  <a:srgbClr val="000000"/>
                </a:solidFill>
                <a:effectLst/>
              </a:rPr>
              <a:t> changes, an EMF is induced in the conductor. </a:t>
            </a:r>
          </a:p>
          <a:p>
            <a:pPr marL="342900" indent="-342900" algn="just">
              <a:lnSpc>
                <a:spcPct val="150000"/>
              </a:lnSpc>
              <a:buFont typeface="Arial" panose="020B0604020202020204" pitchFamily="34" charset="0"/>
              <a:buChar char="•"/>
            </a:pPr>
            <a:r>
              <a:rPr lang="en-GB" sz="2200" b="0" i="0" dirty="0">
                <a:solidFill>
                  <a:srgbClr val="000000"/>
                </a:solidFill>
                <a:effectLst/>
              </a:rPr>
              <a:t>When the armature winding of alternator subjected to the rotating magnetic field, the voltage will be generated in the armature winding.</a:t>
            </a:r>
          </a:p>
          <a:p>
            <a:pPr marL="342900" indent="-342900" algn="just">
              <a:lnSpc>
                <a:spcPct val="150000"/>
              </a:lnSpc>
              <a:buFont typeface="Arial" panose="020B0604020202020204" pitchFamily="34" charset="0"/>
              <a:buChar char="•"/>
            </a:pPr>
            <a:r>
              <a:rPr lang="en-GB" sz="2200" b="0" i="0" dirty="0">
                <a:solidFill>
                  <a:srgbClr val="000000"/>
                </a:solidFill>
                <a:effectLst/>
              </a:rPr>
              <a:t>When the rotor field winding of the alternator is energised from the DC exciter, the alternate N and S poles are developed on the rotor. </a:t>
            </a:r>
          </a:p>
          <a:p>
            <a:pPr marL="342900" indent="-342900" algn="just">
              <a:lnSpc>
                <a:spcPct val="150000"/>
              </a:lnSpc>
              <a:buFont typeface="Arial" panose="020B0604020202020204" pitchFamily="34" charset="0"/>
              <a:buChar char="•"/>
            </a:pPr>
            <a:r>
              <a:rPr lang="en-GB" sz="2200" b="0" i="0" dirty="0">
                <a:solidFill>
                  <a:srgbClr val="000000"/>
                </a:solidFill>
                <a:effectLst/>
              </a:rPr>
              <a:t>When the rotor is rotated in the anticlockwise direction by a prime mover, the armature conductors placed on the stator are cut by the magnetic field of the rotor poles. </a:t>
            </a:r>
          </a:p>
          <a:p>
            <a:pPr marL="342900" indent="-342900" algn="just">
              <a:lnSpc>
                <a:spcPct val="150000"/>
              </a:lnSpc>
              <a:buFont typeface="Arial" panose="020B0604020202020204" pitchFamily="34" charset="0"/>
              <a:buChar char="•"/>
            </a:pPr>
            <a:r>
              <a:rPr lang="en-GB" sz="2200" b="0" i="0" dirty="0">
                <a:solidFill>
                  <a:srgbClr val="000000"/>
                </a:solidFill>
                <a:effectLst/>
              </a:rPr>
              <a:t>As a result, the EMF is induced in the armature conductors due to electromagnetic induction. This induced EMF is alternating one because the N and S poles of the rotor pass the armature conductors alternatively.</a:t>
            </a:r>
          </a:p>
        </p:txBody>
      </p:sp>
    </p:spTree>
    <p:extLst>
      <p:ext uri="{BB962C8B-B14F-4D97-AF65-F5344CB8AC3E}">
        <p14:creationId xmlns:p14="http://schemas.microsoft.com/office/powerpoint/2010/main" val="3332115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2D3CF6-CD7B-371D-4297-D48F5461D163}"/>
              </a:ext>
            </a:extLst>
          </p:cNvPr>
          <p:cNvSpPr>
            <a:spLocks noGrp="1"/>
          </p:cNvSpPr>
          <p:nvPr>
            <p:ph type="dt" sz="half" idx="10"/>
          </p:nvPr>
        </p:nvSpPr>
        <p:spPr/>
        <p:txBody>
          <a:bodyPr/>
          <a:lstStyle/>
          <a:p>
            <a:fld id="{97AC41D0-5038-4C84-BAAA-0213DF9052D4}" type="datetime5">
              <a:rPr lang="en-US" smtClean="0"/>
              <a:t>5-May-24</a:t>
            </a:fld>
            <a:endParaRPr lang="en-US"/>
          </a:p>
        </p:txBody>
      </p:sp>
      <p:sp>
        <p:nvSpPr>
          <p:cNvPr id="3" name="Footer Placeholder 2">
            <a:extLst>
              <a:ext uri="{FF2B5EF4-FFF2-40B4-BE49-F238E27FC236}">
                <a16:creationId xmlns:a16="http://schemas.microsoft.com/office/drawing/2014/main" id="{582AC177-FB2A-E886-C029-2520B8F4D8CC}"/>
              </a:ext>
            </a:extLst>
          </p:cNvPr>
          <p:cNvSpPr>
            <a:spLocks noGrp="1"/>
          </p:cNvSpPr>
          <p:nvPr>
            <p:ph type="ftr" sz="quarter" idx="11"/>
          </p:nvPr>
        </p:nvSpPr>
        <p:spPr/>
        <p:txBody>
          <a:bodyPr/>
          <a:lstStyle/>
          <a:p>
            <a:r>
              <a:rPr lang="en-US"/>
              <a:t>BEEE UNIT-2</a:t>
            </a:r>
          </a:p>
        </p:txBody>
      </p:sp>
      <p:sp>
        <p:nvSpPr>
          <p:cNvPr id="4" name="Slide Number Placeholder 3">
            <a:extLst>
              <a:ext uri="{FF2B5EF4-FFF2-40B4-BE49-F238E27FC236}">
                <a16:creationId xmlns:a16="http://schemas.microsoft.com/office/drawing/2014/main" id="{02924A1C-1509-8710-384C-B84C747BFB83}"/>
              </a:ext>
            </a:extLst>
          </p:cNvPr>
          <p:cNvSpPr>
            <a:spLocks noGrp="1"/>
          </p:cNvSpPr>
          <p:nvPr>
            <p:ph type="sldNum" sz="quarter" idx="12"/>
          </p:nvPr>
        </p:nvSpPr>
        <p:spPr/>
        <p:txBody>
          <a:bodyPr/>
          <a:lstStyle/>
          <a:p>
            <a:fld id="{B6F15528-21DE-4FAA-801E-634DDDAF4B2B}" type="slidenum">
              <a:rPr lang="en-US" smtClean="0"/>
              <a:pPr/>
              <a:t>64</a:t>
            </a:fld>
            <a:endParaRPr lang="en-US"/>
          </a:p>
        </p:txBody>
      </p:sp>
      <p:sp>
        <p:nvSpPr>
          <p:cNvPr id="6" name="TextBox 5">
            <a:extLst>
              <a:ext uri="{FF2B5EF4-FFF2-40B4-BE49-F238E27FC236}">
                <a16:creationId xmlns:a16="http://schemas.microsoft.com/office/drawing/2014/main" id="{39BB1959-D6FC-232B-0896-C9538D62EC02}"/>
              </a:ext>
            </a:extLst>
          </p:cNvPr>
          <p:cNvSpPr txBox="1"/>
          <p:nvPr/>
        </p:nvSpPr>
        <p:spPr>
          <a:xfrm>
            <a:off x="595864" y="457200"/>
            <a:ext cx="10350107" cy="114307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400" b="0" i="0" dirty="0">
                <a:solidFill>
                  <a:srgbClr val="000000"/>
                </a:solidFill>
                <a:effectLst/>
              </a:rPr>
              <a:t>The direction of the generated EMF can be determined by the Fleming’s right rule and the frequency of it is given by,</a:t>
            </a:r>
          </a:p>
        </p:txBody>
      </p:sp>
      <p:pic>
        <p:nvPicPr>
          <p:cNvPr id="7" name="Picture 6">
            <a:extLst>
              <a:ext uri="{FF2B5EF4-FFF2-40B4-BE49-F238E27FC236}">
                <a16:creationId xmlns:a16="http://schemas.microsoft.com/office/drawing/2014/main" id="{9CB507D3-162D-2929-25EA-58A0CF8ABE07}"/>
              </a:ext>
            </a:extLst>
          </p:cNvPr>
          <p:cNvPicPr>
            <a:picLocks noChangeAspect="1"/>
          </p:cNvPicPr>
          <p:nvPr/>
        </p:nvPicPr>
        <p:blipFill>
          <a:blip r:embed="rId2"/>
          <a:stretch>
            <a:fillRect/>
          </a:stretch>
        </p:blipFill>
        <p:spPr>
          <a:xfrm>
            <a:off x="1303337" y="1615213"/>
            <a:ext cx="8915400" cy="2743200"/>
          </a:xfrm>
          <a:prstGeom prst="rect">
            <a:avLst/>
          </a:prstGeom>
        </p:spPr>
      </p:pic>
      <p:sp>
        <p:nvSpPr>
          <p:cNvPr id="9" name="TextBox 8">
            <a:extLst>
              <a:ext uri="{FF2B5EF4-FFF2-40B4-BE49-F238E27FC236}">
                <a16:creationId xmlns:a16="http://schemas.microsoft.com/office/drawing/2014/main" id="{036F9275-4546-C60D-9EE8-1963F24E059B}"/>
              </a:ext>
            </a:extLst>
          </p:cNvPr>
          <p:cNvSpPr txBox="1"/>
          <p:nvPr/>
        </p:nvSpPr>
        <p:spPr>
          <a:xfrm>
            <a:off x="595864" y="4601455"/>
            <a:ext cx="10166729" cy="1569660"/>
          </a:xfrm>
          <a:prstGeom prst="rect">
            <a:avLst/>
          </a:prstGeom>
          <a:noFill/>
        </p:spPr>
        <p:txBody>
          <a:bodyPr wrap="square">
            <a:spAutoFit/>
          </a:bodyPr>
          <a:lstStyle/>
          <a:p>
            <a:pPr marL="285750" indent="-285750" algn="just">
              <a:buFont typeface="Arial" panose="020B0604020202020204" pitchFamily="34" charset="0"/>
              <a:buChar char="•"/>
            </a:pPr>
            <a:r>
              <a:rPr lang="en-GB" sz="2400" b="0" i="0" dirty="0">
                <a:solidFill>
                  <a:srgbClr val="000000"/>
                </a:solidFill>
                <a:effectLst/>
                <a:highlight>
                  <a:srgbClr val="FFFFFF"/>
                </a:highlight>
              </a:rPr>
              <a:t>The magnitude of the generated voltage depends upon the speed of rotation of the rotor and the DC field excitation current. For the balanced condition, the generated voltage in each phase of the winding is the same but differ in phase by 120° electrical.</a:t>
            </a:r>
            <a:endParaRPr lang="en-IN" sz="2400" dirty="0"/>
          </a:p>
        </p:txBody>
      </p:sp>
    </p:spTree>
    <p:extLst>
      <p:ext uri="{BB962C8B-B14F-4D97-AF65-F5344CB8AC3E}">
        <p14:creationId xmlns:p14="http://schemas.microsoft.com/office/powerpoint/2010/main" val="2621437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265237" y="381000"/>
            <a:ext cx="7867651" cy="610736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55A9E0A-60DB-460B-A20A-F9A149DA36F0}"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674813" y="947738"/>
            <a:ext cx="8172450" cy="4960937"/>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6930145-7CFF-4F76-95A2-5B7919CBF9D9}"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646238" y="514350"/>
            <a:ext cx="8229600" cy="58293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6C719411-575C-4DEC-8A1D-BDBAC36677C5}"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874837" y="468313"/>
            <a:ext cx="7086601" cy="5921375"/>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A416F6E0-197B-4174-8245-22BDD48121C9}"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6600" b="1" dirty="0">
                <a:solidFill>
                  <a:srgbClr val="0070C0"/>
                </a:solidFill>
              </a:rPr>
              <a:t>Measuring Instruments</a:t>
            </a:r>
          </a:p>
        </p:txBody>
      </p:sp>
      <p:sp>
        <p:nvSpPr>
          <p:cNvPr id="3" name="Date Placeholder 2"/>
          <p:cNvSpPr>
            <a:spLocks noGrp="1"/>
          </p:cNvSpPr>
          <p:nvPr>
            <p:ph type="dt" sz="half" idx="10"/>
          </p:nvPr>
        </p:nvSpPr>
        <p:spPr/>
        <p:txBody>
          <a:bodyPr/>
          <a:lstStyle/>
          <a:p>
            <a:fld id="{728C0A85-3893-45F0-8147-6C97B027484D}"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4901" y="60342"/>
            <a:ext cx="8925636" cy="6563363"/>
          </a:xfrm>
          <a:prstGeom prst="rect">
            <a:avLst/>
          </a:prstGeom>
        </p:spPr>
      </p:pic>
      <p:sp>
        <p:nvSpPr>
          <p:cNvPr id="3" name="Date Placeholder 2"/>
          <p:cNvSpPr>
            <a:spLocks noGrp="1"/>
          </p:cNvSpPr>
          <p:nvPr>
            <p:ph type="dt" sz="half" idx="10"/>
          </p:nvPr>
        </p:nvSpPr>
        <p:spPr/>
        <p:txBody>
          <a:bodyPr/>
          <a:lstStyle/>
          <a:p>
            <a:fld id="{585A30FC-6E10-4195-AD57-92DAA271F7B9}"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4" y="838200"/>
            <a:ext cx="10369868" cy="5287965"/>
          </a:xfrm>
        </p:spPr>
        <p:txBody>
          <a:bodyPr/>
          <a:lstStyle/>
          <a:p>
            <a:r>
              <a:rPr lang="en-IN" dirty="0"/>
              <a:t>In order to ensure proper operation of electrical indicating instruments, these torques are required.</a:t>
            </a:r>
          </a:p>
          <a:p>
            <a:pPr lvl="2">
              <a:buFont typeface="Wingdings" pitchFamily="2" charset="2"/>
              <a:buChar char="Ø"/>
            </a:pPr>
            <a:r>
              <a:rPr lang="en-IN" sz="3200" dirty="0"/>
              <a:t>Deflecting Torque</a:t>
            </a:r>
          </a:p>
          <a:p>
            <a:pPr lvl="2">
              <a:buFont typeface="Wingdings" pitchFamily="2" charset="2"/>
              <a:buChar char="Ø"/>
            </a:pPr>
            <a:r>
              <a:rPr lang="en-IN" sz="3200" dirty="0"/>
              <a:t>Controlling Torque</a:t>
            </a:r>
          </a:p>
          <a:p>
            <a:pPr lvl="2">
              <a:buFont typeface="Wingdings" pitchFamily="2" charset="2"/>
              <a:buChar char="Ø"/>
            </a:pPr>
            <a:r>
              <a:rPr lang="en-IN" sz="3200" dirty="0"/>
              <a:t>Damping Torque</a:t>
            </a:r>
          </a:p>
        </p:txBody>
      </p:sp>
      <p:sp>
        <p:nvSpPr>
          <p:cNvPr id="4" name="Date Placeholder 3"/>
          <p:cNvSpPr>
            <a:spLocks noGrp="1"/>
          </p:cNvSpPr>
          <p:nvPr>
            <p:ph type="dt" sz="half" idx="10"/>
          </p:nvPr>
        </p:nvSpPr>
        <p:spPr/>
        <p:txBody>
          <a:bodyPr/>
          <a:lstStyle/>
          <a:p>
            <a:fld id="{8A4065AD-7A38-40FF-93E5-619E91F0CE23}"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4" y="990600"/>
            <a:ext cx="10369868" cy="5135565"/>
          </a:xfrm>
        </p:spPr>
        <p:txBody>
          <a:bodyPr/>
          <a:lstStyle/>
          <a:p>
            <a:pPr algn="just"/>
            <a:r>
              <a:rPr lang="en-IN" b="1" dirty="0"/>
              <a:t>Deflecting Torque:</a:t>
            </a:r>
            <a:r>
              <a:rPr lang="en-IN" dirty="0"/>
              <a:t> 						</a:t>
            </a:r>
          </a:p>
          <a:p>
            <a:pPr algn="just">
              <a:buNone/>
            </a:pPr>
            <a:r>
              <a:rPr lang="en-IN" dirty="0"/>
              <a:t>			It is </a:t>
            </a:r>
            <a:r>
              <a:rPr lang="en-IN" dirty="0">
                <a:solidFill>
                  <a:schemeClr val="accent6"/>
                </a:solidFill>
              </a:rPr>
              <a:t>the torque which deflects the pointer</a:t>
            </a:r>
            <a:r>
              <a:rPr lang="en-IN" dirty="0"/>
              <a:t> on a calibrated scale according to the electrical quantity passing through the instrument.</a:t>
            </a:r>
          </a:p>
          <a:p>
            <a:pPr algn="just">
              <a:buNone/>
            </a:pPr>
            <a:endParaRPr lang="en-IN" dirty="0"/>
          </a:p>
          <a:p>
            <a:pPr algn="just"/>
            <a:r>
              <a:rPr lang="en-IN" dirty="0"/>
              <a:t>The </a:t>
            </a:r>
            <a:r>
              <a:rPr lang="en-IN" b="1" dirty="0"/>
              <a:t>deflecting torque</a:t>
            </a:r>
            <a:r>
              <a:rPr lang="en-IN" dirty="0"/>
              <a:t> causes moving system and hence </a:t>
            </a:r>
            <a:r>
              <a:rPr lang="en-IN" dirty="0">
                <a:solidFill>
                  <a:schemeClr val="accent6"/>
                </a:solidFill>
              </a:rPr>
              <a:t>pointer attached to it moves from zero position to indicate electrical quantity </a:t>
            </a:r>
            <a:r>
              <a:rPr lang="en-IN" dirty="0"/>
              <a:t>being measured on graduated scale.</a:t>
            </a:r>
          </a:p>
        </p:txBody>
      </p:sp>
      <p:sp>
        <p:nvSpPr>
          <p:cNvPr id="4" name="Date Placeholder 3"/>
          <p:cNvSpPr>
            <a:spLocks noGrp="1"/>
          </p:cNvSpPr>
          <p:nvPr>
            <p:ph type="dt" sz="half" idx="10"/>
          </p:nvPr>
        </p:nvSpPr>
        <p:spPr/>
        <p:txBody>
          <a:bodyPr/>
          <a:lstStyle/>
          <a:p>
            <a:fld id="{13EEEB0A-7617-425A-870E-964A750A5285}"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4" y="0"/>
            <a:ext cx="10290333" cy="6705600"/>
          </a:xfrm>
        </p:spPr>
        <p:txBody>
          <a:bodyPr>
            <a:normAutofit fontScale="85000" lnSpcReduction="20000"/>
          </a:bodyPr>
          <a:lstStyle/>
          <a:p>
            <a:pPr fontAlgn="base">
              <a:buNone/>
            </a:pPr>
            <a:r>
              <a:rPr lang="en-IN" b="1" dirty="0"/>
              <a:t>Controlling Torque:</a:t>
            </a:r>
          </a:p>
          <a:p>
            <a:pPr fontAlgn="base">
              <a:buNone/>
            </a:pPr>
            <a:r>
              <a:rPr lang="en-IN" b="1" dirty="0"/>
              <a:t>			</a:t>
            </a:r>
            <a:r>
              <a:rPr lang="en-IN" dirty="0"/>
              <a:t>It is the torque which </a:t>
            </a:r>
            <a:r>
              <a:rPr lang="en-IN" dirty="0">
                <a:solidFill>
                  <a:schemeClr val="accent6"/>
                </a:solidFill>
              </a:rPr>
              <a:t>controls movement of the pointer </a:t>
            </a:r>
            <a:r>
              <a:rPr lang="en-IN" dirty="0"/>
              <a:t>on particular scale according to the quantity of electricity passing through it.</a:t>
            </a:r>
          </a:p>
          <a:p>
            <a:pPr fontAlgn="base">
              <a:buNone/>
            </a:pPr>
            <a:br>
              <a:rPr lang="en-IN" dirty="0"/>
            </a:br>
            <a:r>
              <a:rPr lang="en-IN" dirty="0"/>
              <a:t>• If deflecting torque acts alone, pointer would continue to move indefinitely and would swing over to the maximum deflected position irrespective of magnitude of current (or voltage or power) to be measured.</a:t>
            </a:r>
          </a:p>
          <a:p>
            <a:pPr fontAlgn="base">
              <a:buNone/>
            </a:pPr>
            <a:br>
              <a:rPr lang="en-IN" dirty="0"/>
            </a:br>
            <a:r>
              <a:rPr lang="en-IN" dirty="0"/>
              <a:t>• The </a:t>
            </a:r>
            <a:r>
              <a:rPr lang="en-IN" b="1" dirty="0"/>
              <a:t>controlling torque</a:t>
            </a:r>
            <a:r>
              <a:rPr lang="en-IN" dirty="0"/>
              <a:t> is opposite to deflecting torque. When deflecting torque equals to controlling torque, pointer comes to final steady state position.</a:t>
            </a:r>
          </a:p>
          <a:p>
            <a:pPr fontAlgn="base">
              <a:buNone/>
            </a:pPr>
            <a:br>
              <a:rPr lang="en-IN" dirty="0"/>
            </a:br>
            <a:r>
              <a:rPr lang="en-IN" dirty="0"/>
              <a:t>➤ At equilibrium, </a:t>
            </a:r>
            <a:r>
              <a:rPr lang="en-IN" dirty="0" err="1"/>
              <a:t>Tc</a:t>
            </a:r>
            <a:r>
              <a:rPr lang="en-IN" dirty="0"/>
              <a:t> = TD</a:t>
            </a:r>
            <a:br>
              <a:rPr lang="en-IN" dirty="0"/>
            </a:br>
            <a:br>
              <a:rPr lang="en-IN" dirty="0"/>
            </a:br>
            <a:r>
              <a:rPr lang="en-IN" dirty="0"/>
              <a:t>➤Controlling torque is provided by spring control and gravity control.</a:t>
            </a:r>
          </a:p>
          <a:p>
            <a:endParaRPr lang="en-IN" dirty="0"/>
          </a:p>
        </p:txBody>
      </p:sp>
      <p:sp>
        <p:nvSpPr>
          <p:cNvPr id="4" name="Date Placeholder 3"/>
          <p:cNvSpPr>
            <a:spLocks noGrp="1"/>
          </p:cNvSpPr>
          <p:nvPr>
            <p:ph type="dt" sz="half" idx="10"/>
          </p:nvPr>
        </p:nvSpPr>
        <p:spPr/>
        <p:txBody>
          <a:bodyPr/>
          <a:lstStyle/>
          <a:p>
            <a:fld id="{951BA394-ADFA-4CA7-9765-385522694DF3}"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0"/>
            <a:ext cx="10369868" cy="609600"/>
          </a:xfrm>
        </p:spPr>
        <p:txBody>
          <a:bodyPr>
            <a:normAutofit fontScale="90000"/>
          </a:bodyPr>
          <a:lstStyle/>
          <a:p>
            <a:r>
              <a:rPr lang="en-IN" dirty="0"/>
              <a:t>Spring control:</a:t>
            </a:r>
          </a:p>
        </p:txBody>
      </p:sp>
      <p:sp>
        <p:nvSpPr>
          <p:cNvPr id="3" name="Content Placeholder 2"/>
          <p:cNvSpPr>
            <a:spLocks noGrp="1"/>
          </p:cNvSpPr>
          <p:nvPr>
            <p:ph idx="1"/>
          </p:nvPr>
        </p:nvSpPr>
        <p:spPr>
          <a:xfrm>
            <a:off x="576104" y="685800"/>
            <a:ext cx="10369868" cy="5440365"/>
          </a:xfrm>
        </p:spPr>
        <p:txBody>
          <a:bodyPr>
            <a:normAutofit fontScale="92500" lnSpcReduction="20000"/>
          </a:bodyPr>
          <a:lstStyle/>
          <a:p>
            <a:r>
              <a:rPr lang="en-IN" dirty="0"/>
              <a:t>Two springs are attached on either end of spindle.</a:t>
            </a:r>
          </a:p>
          <a:p>
            <a:r>
              <a:rPr lang="en-IN" dirty="0"/>
              <a:t>The spindle is placed in jewelled bearing, so that the frictional force between the pivot and spindle will be minimum. </a:t>
            </a:r>
          </a:p>
          <a:p>
            <a:r>
              <a:rPr lang="en-IN" dirty="0"/>
              <a:t>Two springs are provided in opposite direction to compensate the temperature error. </a:t>
            </a:r>
          </a:p>
          <a:p>
            <a:r>
              <a:rPr lang="en-IN" dirty="0"/>
              <a:t>The spring is made of phosphorous bronze. </a:t>
            </a:r>
          </a:p>
          <a:p>
            <a:r>
              <a:rPr lang="en-IN" dirty="0"/>
              <a:t>When a current is supply, the pointer deflects due to rotation of the spindle. While spindle is rotate, the spring attached with the spindle will oppose the movements of the pointer. </a:t>
            </a:r>
          </a:p>
          <a:p>
            <a:r>
              <a:rPr lang="en-IN" dirty="0"/>
              <a:t>The torque produced by the spring is directly proportional to the pointer deflection θ . </a:t>
            </a:r>
          </a:p>
          <a:p>
            <a:r>
              <a:rPr lang="en-IN" dirty="0"/>
              <a:t>TC ∝</a:t>
            </a:r>
            <a:r>
              <a:rPr lang="el-GR" dirty="0"/>
              <a:t>θ</a:t>
            </a:r>
            <a:endParaRPr lang="en-IN" dirty="0"/>
          </a:p>
        </p:txBody>
      </p:sp>
      <p:sp>
        <p:nvSpPr>
          <p:cNvPr id="4" name="Date Placeholder 3"/>
          <p:cNvSpPr>
            <a:spLocks noGrp="1"/>
          </p:cNvSpPr>
          <p:nvPr>
            <p:ph type="dt" sz="half" idx="10"/>
          </p:nvPr>
        </p:nvSpPr>
        <p:spPr/>
        <p:txBody>
          <a:bodyPr/>
          <a:lstStyle/>
          <a:p>
            <a:fld id="{6DA474F5-45BE-43E3-9C00-70294FAC71A7}"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9F3274-1584-4EB2-91F4-CEADD8A46962}"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74</a:t>
            </a:fld>
            <a:endParaRPr lang="en-US"/>
          </a:p>
        </p:txBody>
      </p:sp>
      <p:sp>
        <p:nvSpPr>
          <p:cNvPr id="7" name="Footer Placeholder 6"/>
          <p:cNvSpPr>
            <a:spLocks noGrp="1"/>
          </p:cNvSpPr>
          <p:nvPr>
            <p:ph type="ftr" sz="quarter" idx="11"/>
          </p:nvPr>
        </p:nvSpPr>
        <p:spPr/>
        <p:txBody>
          <a:bodyPr/>
          <a:lstStyle/>
          <a:p>
            <a:r>
              <a:rPr lang="en-US"/>
              <a:t>BEEE UNIT-2</a:t>
            </a:r>
          </a:p>
        </p:txBody>
      </p:sp>
      <p:pic>
        <p:nvPicPr>
          <p:cNvPr id="7170" name="Picture 2" descr="Electrical Engineering - what is Spring Control method">
            <a:extLst>
              <a:ext uri="{FF2B5EF4-FFF2-40B4-BE49-F238E27FC236}">
                <a16:creationId xmlns:a16="http://schemas.microsoft.com/office/drawing/2014/main" id="{D7D9C283-8B29-571C-E37A-65C73B420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441" y="533400"/>
            <a:ext cx="6924675" cy="5544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4" y="0"/>
            <a:ext cx="10366534" cy="6858000"/>
          </a:xfrm>
        </p:spPr>
        <p:txBody>
          <a:bodyPr>
            <a:normAutofit fontScale="62500" lnSpcReduction="20000"/>
          </a:bodyPr>
          <a:lstStyle/>
          <a:p>
            <a:pPr fontAlgn="base">
              <a:buNone/>
            </a:pPr>
            <a:endParaRPr lang="en-IN" sz="3600" b="1" dirty="0"/>
          </a:p>
          <a:p>
            <a:pPr fontAlgn="base">
              <a:buNone/>
            </a:pPr>
            <a:r>
              <a:rPr lang="en-IN" sz="3600" b="1" dirty="0"/>
              <a:t>Damping Torque</a:t>
            </a:r>
          </a:p>
          <a:p>
            <a:pPr fontAlgn="base">
              <a:buNone/>
            </a:pPr>
            <a:r>
              <a:rPr lang="en-IN" sz="3600" dirty="0"/>
              <a:t>		This torque is used </a:t>
            </a:r>
            <a:r>
              <a:rPr lang="en-IN" sz="3600" dirty="0">
                <a:solidFill>
                  <a:schemeClr val="accent6"/>
                </a:solidFill>
              </a:rPr>
              <a:t>to damp out oscillation at the final steady state position</a:t>
            </a:r>
            <a:r>
              <a:rPr lang="en-IN" sz="3600" dirty="0"/>
              <a:t>. The time response of the instrument depends on damping torque.</a:t>
            </a:r>
          </a:p>
          <a:p>
            <a:pPr fontAlgn="base">
              <a:buNone/>
            </a:pPr>
            <a:br>
              <a:rPr lang="en-IN" sz="3600" dirty="0"/>
            </a:br>
            <a:r>
              <a:rPr lang="en-IN" sz="3600" dirty="0"/>
              <a:t>• Under the action of deflecting torque, moving system of the instrument defects, while the controlling torque is applied on it in the opposite direction so that deflection may be proportional to the quantity under measurement.</a:t>
            </a:r>
          </a:p>
          <a:p>
            <a:pPr fontAlgn="base">
              <a:buNone/>
            </a:pPr>
            <a:br>
              <a:rPr lang="en-IN" sz="3600" dirty="0"/>
            </a:br>
            <a:r>
              <a:rPr lang="en-IN" sz="3600" dirty="0"/>
              <a:t>• Under the action of these two torques the pointer oscillates at the mean position and delays to come to the final position.</a:t>
            </a:r>
          </a:p>
          <a:p>
            <a:pPr fontAlgn="base">
              <a:buNone/>
            </a:pPr>
            <a:br>
              <a:rPr lang="en-IN" sz="3600" dirty="0"/>
            </a:br>
            <a:r>
              <a:rPr lang="en-IN" sz="3600" dirty="0"/>
              <a:t>• Damping torque is provided in the instrument which help the moving system of the instrument to reach to the final position at the earliest.</a:t>
            </a:r>
            <a:br>
              <a:rPr lang="en-IN" sz="3600" dirty="0"/>
            </a:br>
            <a:endParaRPr lang="en-IN" sz="3600" dirty="0"/>
          </a:p>
          <a:p>
            <a:pPr fontAlgn="base"/>
            <a:r>
              <a:rPr lang="en-IN" sz="3600" b="1" dirty="0"/>
              <a:t>Damping torque</a:t>
            </a:r>
            <a:r>
              <a:rPr lang="en-IN" sz="3600" dirty="0"/>
              <a:t> is provided by following:</a:t>
            </a:r>
            <a:br>
              <a:rPr lang="en-IN" sz="3600" dirty="0"/>
            </a:br>
            <a:r>
              <a:rPr lang="en-IN" sz="3600" dirty="0"/>
              <a:t>➤Air friction damping: It is used where low magnetic fields are produced.</a:t>
            </a:r>
            <a:br>
              <a:rPr lang="en-IN" sz="3600" dirty="0"/>
            </a:br>
            <a:r>
              <a:rPr lang="en-IN" sz="3600" dirty="0"/>
              <a:t>➤Fluid friction damping: It is used where deflecting torque is minimum.</a:t>
            </a:r>
            <a:br>
              <a:rPr lang="en-IN" sz="3600" dirty="0"/>
            </a:br>
            <a:r>
              <a:rPr lang="en-IN" sz="3600" dirty="0"/>
              <a:t>➤Eddy current damping: It is used where permanent magnet produces the required deflecting torque.</a:t>
            </a:r>
            <a:br>
              <a:rPr lang="en-IN" sz="3600" dirty="0"/>
            </a:br>
            <a:br>
              <a:rPr lang="en-IN" dirty="0"/>
            </a:br>
            <a:endParaRPr lang="en-IN" dirty="0"/>
          </a:p>
        </p:txBody>
      </p:sp>
      <p:sp>
        <p:nvSpPr>
          <p:cNvPr id="4" name="Date Placeholder 3"/>
          <p:cNvSpPr>
            <a:spLocks noGrp="1"/>
          </p:cNvSpPr>
          <p:nvPr>
            <p:ph type="dt" sz="half" idx="10"/>
          </p:nvPr>
        </p:nvSpPr>
        <p:spPr/>
        <p:txBody>
          <a:bodyPr/>
          <a:lstStyle/>
          <a:p>
            <a:fld id="{618DFE2C-5B2C-4600-98D8-EB484D3FA579}"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0"/>
            <a:ext cx="10369868" cy="838200"/>
          </a:xfrm>
        </p:spPr>
        <p:txBody>
          <a:bodyPr>
            <a:normAutofit/>
          </a:bodyPr>
          <a:lstStyle/>
          <a:p>
            <a:r>
              <a:rPr lang="en-IN" dirty="0"/>
              <a:t>1.Air friction damping</a:t>
            </a:r>
          </a:p>
        </p:txBody>
      </p:sp>
      <p:sp>
        <p:nvSpPr>
          <p:cNvPr id="3" name="Content Placeholder 2"/>
          <p:cNvSpPr>
            <a:spLocks noGrp="1"/>
          </p:cNvSpPr>
          <p:nvPr>
            <p:ph idx="1"/>
          </p:nvPr>
        </p:nvSpPr>
        <p:spPr>
          <a:xfrm>
            <a:off x="576104" y="990600"/>
            <a:ext cx="10369868" cy="5135565"/>
          </a:xfrm>
        </p:spPr>
        <p:txBody>
          <a:bodyPr>
            <a:normAutofit fontScale="85000" lnSpcReduction="10000"/>
          </a:bodyPr>
          <a:lstStyle/>
          <a:p>
            <a:pPr algn="just"/>
            <a:r>
              <a:rPr lang="en-IN" dirty="0"/>
              <a:t>The piston is mechanically connected to a spindle through the connecting rod .</a:t>
            </a:r>
          </a:p>
          <a:p>
            <a:pPr algn="just"/>
            <a:r>
              <a:rPr lang="en-IN" dirty="0"/>
              <a:t>The pointer is fixed to the spindle moves over a calibrated dial. </a:t>
            </a:r>
          </a:p>
          <a:p>
            <a:pPr algn="just"/>
            <a:r>
              <a:rPr lang="en-IN" dirty="0"/>
              <a:t>When the pointer oscillates in clockwise direction, the piston goes inside and the cylinder gets compressed. </a:t>
            </a:r>
          </a:p>
          <a:p>
            <a:pPr algn="just"/>
            <a:r>
              <a:rPr lang="en-IN" dirty="0"/>
              <a:t>The air pushes the piston upwards and the pointer tends to move in anticlockwise direction.</a:t>
            </a:r>
          </a:p>
          <a:p>
            <a:pPr algn="just"/>
            <a:r>
              <a:rPr lang="en-IN" dirty="0"/>
              <a:t>If the pointer oscillates in anticlockwise direction the piston moves away and the pressure of the air inside cylinder gets reduced.</a:t>
            </a:r>
          </a:p>
          <a:p>
            <a:pPr algn="just"/>
            <a:r>
              <a:rPr lang="en-IN" dirty="0"/>
              <a:t>The external pressure is more than that of the internal pressure. Therefore the piston moves down wards. The pointer tends to move in clock wise direction.</a:t>
            </a:r>
          </a:p>
        </p:txBody>
      </p:sp>
      <p:sp>
        <p:nvSpPr>
          <p:cNvPr id="5" name="Date Placeholder 4"/>
          <p:cNvSpPr>
            <a:spLocks noGrp="1"/>
          </p:cNvSpPr>
          <p:nvPr>
            <p:ph type="dt" sz="half" idx="10"/>
          </p:nvPr>
        </p:nvSpPr>
        <p:spPr/>
        <p:txBody>
          <a:bodyPr/>
          <a:lstStyle/>
          <a:p>
            <a:fld id="{6A27E7C0-B5CB-4393-8168-5CE7ADC227AE}"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76</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CFE7B4-8C09-48E1-AD75-0CCF27E354A1}"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
        <p:nvSpPr>
          <p:cNvPr id="5" name="Footer Placeholder 4"/>
          <p:cNvSpPr>
            <a:spLocks noGrp="1"/>
          </p:cNvSpPr>
          <p:nvPr>
            <p:ph type="ftr" sz="quarter" idx="11"/>
          </p:nvPr>
        </p:nvSpPr>
        <p:spPr/>
        <p:txBody>
          <a:bodyPr/>
          <a:lstStyle/>
          <a:p>
            <a:r>
              <a:rPr lang="en-US"/>
              <a:t>BEEE UNIT-2</a:t>
            </a:r>
          </a:p>
        </p:txBody>
      </p:sp>
      <p:pic>
        <p:nvPicPr>
          <p:cNvPr id="8194" name="Picture 2" descr="AIR FRICTION DAMPING - ELECTRICAL ENCYCLOPEDIA">
            <a:extLst>
              <a:ext uri="{FF2B5EF4-FFF2-40B4-BE49-F238E27FC236}">
                <a16:creationId xmlns:a16="http://schemas.microsoft.com/office/drawing/2014/main" id="{48757744-8897-33C9-DC6D-F1BE53709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37" y="762000"/>
            <a:ext cx="7391400" cy="4598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2.Eddy current damping</a:t>
            </a:r>
          </a:p>
        </p:txBody>
      </p:sp>
      <p:pic>
        <p:nvPicPr>
          <p:cNvPr id="3074" name="Picture 2"/>
          <p:cNvPicPr>
            <a:picLocks noChangeAspect="1" noChangeArrowheads="1"/>
          </p:cNvPicPr>
          <p:nvPr/>
        </p:nvPicPr>
        <p:blipFill>
          <a:blip r:embed="rId2"/>
          <a:srcRect/>
          <a:stretch>
            <a:fillRect/>
          </a:stretch>
        </p:blipFill>
        <p:spPr bwMode="auto">
          <a:xfrm>
            <a:off x="413249" y="1524000"/>
            <a:ext cx="5198292" cy="4343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065837" y="1600200"/>
            <a:ext cx="4695825" cy="4009616"/>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33949FD6-6763-4153-A879-60E0BC38B088}" type="datetime5">
              <a:rPr lang="en-US" smtClean="0"/>
              <a:t>5-May-24</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78</a:t>
            </a:fld>
            <a:endParaRPr lang="en-US"/>
          </a:p>
        </p:txBody>
      </p:sp>
      <p:sp>
        <p:nvSpPr>
          <p:cNvPr id="8" name="Footer Placeholder 7"/>
          <p:cNvSpPr>
            <a:spLocks noGrp="1"/>
          </p:cNvSpPr>
          <p:nvPr>
            <p:ph type="ftr" sz="quarter" idx="11"/>
          </p:nvPr>
        </p:nvSpPr>
        <p:spPr/>
        <p:txBody>
          <a:bodyPr/>
          <a:lstStyle/>
          <a:p>
            <a:r>
              <a:rPr lang="en-US"/>
              <a:t>BEEE UNIT-2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3" y="304800"/>
            <a:ext cx="10747534" cy="6553200"/>
          </a:xfrm>
        </p:spPr>
        <p:txBody>
          <a:bodyPr>
            <a:normAutofit/>
          </a:bodyPr>
          <a:lstStyle/>
          <a:p>
            <a:pPr algn="just"/>
            <a:r>
              <a:rPr lang="en-IN" dirty="0"/>
              <a:t>An </a:t>
            </a:r>
            <a:r>
              <a:rPr lang="en-IN" dirty="0" err="1"/>
              <a:t>aluminum</a:t>
            </a:r>
            <a:r>
              <a:rPr lang="en-IN" dirty="0"/>
              <a:t> circular disc is fixed to the spindle. This disc is made to move in the magnetic field produced by a permanent magnet.</a:t>
            </a:r>
          </a:p>
          <a:p>
            <a:pPr algn="just"/>
            <a:r>
              <a:rPr lang="en-IN" dirty="0"/>
              <a:t>When the disc oscillates it cuts the magnetic flux produced by damping magnet. </a:t>
            </a:r>
          </a:p>
          <a:p>
            <a:pPr algn="just"/>
            <a:r>
              <a:rPr lang="en-IN" dirty="0"/>
              <a:t>An </a:t>
            </a:r>
            <a:r>
              <a:rPr lang="en-IN" dirty="0" err="1"/>
              <a:t>emf</a:t>
            </a:r>
            <a:r>
              <a:rPr lang="en-IN" dirty="0"/>
              <a:t> is induced in the circular disc by faradays law. </a:t>
            </a:r>
          </a:p>
          <a:p>
            <a:pPr algn="just"/>
            <a:r>
              <a:rPr lang="en-IN" dirty="0"/>
              <a:t>Eddy currents are established in the disc since it has several closed paths.</a:t>
            </a:r>
          </a:p>
          <a:p>
            <a:pPr algn="just"/>
            <a:r>
              <a:rPr lang="en-IN" dirty="0"/>
              <a:t> By Lenz’s law, the current carrying disc produced a force in a direction opposite to oscillating force. </a:t>
            </a:r>
          </a:p>
          <a:p>
            <a:pPr algn="just"/>
            <a:r>
              <a:rPr lang="en-IN" dirty="0"/>
              <a:t>The damping force can be varied by varying the projection of the magnet over the circular disc. </a:t>
            </a:r>
          </a:p>
        </p:txBody>
      </p:sp>
      <p:sp>
        <p:nvSpPr>
          <p:cNvPr id="4" name="Date Placeholder 3"/>
          <p:cNvSpPr>
            <a:spLocks noGrp="1"/>
          </p:cNvSpPr>
          <p:nvPr>
            <p:ph type="dt" sz="half" idx="10"/>
          </p:nvPr>
        </p:nvSpPr>
        <p:spPr/>
        <p:txBody>
          <a:bodyPr/>
          <a:lstStyle/>
          <a:p>
            <a:fld id="{F5E97D47-2D62-46E9-B7A8-B0BA48E3009E}"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639" y="134212"/>
            <a:ext cx="9443326" cy="6539899"/>
          </a:xfrm>
          <a:prstGeom prst="rect">
            <a:avLst/>
          </a:prstGeom>
        </p:spPr>
      </p:pic>
      <p:sp>
        <p:nvSpPr>
          <p:cNvPr id="3" name="Date Placeholder 2"/>
          <p:cNvSpPr>
            <a:spLocks noGrp="1"/>
          </p:cNvSpPr>
          <p:nvPr>
            <p:ph type="dt" sz="half" idx="10"/>
          </p:nvPr>
        </p:nvSpPr>
        <p:spPr/>
        <p:txBody>
          <a:bodyPr/>
          <a:lstStyle/>
          <a:p>
            <a:fld id="{83E56D09-CDF2-4E12-9A89-E10E9A7C70A2}"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3" y="274638"/>
            <a:ext cx="11280933" cy="639762"/>
          </a:xfrm>
        </p:spPr>
        <p:txBody>
          <a:bodyPr>
            <a:noAutofit/>
          </a:bodyPr>
          <a:lstStyle/>
          <a:p>
            <a:pPr algn="l"/>
            <a:r>
              <a:rPr lang="en-IN" sz="3600" b="1" dirty="0">
                <a:solidFill>
                  <a:srgbClr val="0070C0"/>
                </a:solidFill>
              </a:rPr>
              <a:t>Permanent magnet moving Coil (PMMC) Instrument:</a:t>
            </a:r>
          </a:p>
        </p:txBody>
      </p:sp>
      <p:sp>
        <p:nvSpPr>
          <p:cNvPr id="3" name="Content Placeholder 2"/>
          <p:cNvSpPr>
            <a:spLocks noGrp="1"/>
          </p:cNvSpPr>
          <p:nvPr>
            <p:ph idx="1"/>
          </p:nvPr>
        </p:nvSpPr>
        <p:spPr>
          <a:xfrm>
            <a:off x="576104" y="1143000"/>
            <a:ext cx="10369868" cy="4983165"/>
          </a:xfrm>
        </p:spPr>
        <p:txBody>
          <a:bodyPr/>
          <a:lstStyle/>
          <a:p>
            <a:r>
              <a:rPr lang="en-IN" dirty="0"/>
              <a:t>One of the most accurate type of instrument used for D.C. measurements is PMMC instrument.</a:t>
            </a:r>
          </a:p>
          <a:p>
            <a:pPr>
              <a:buNone/>
            </a:pPr>
            <a:endParaRPr lang="en-IN" b="1" dirty="0"/>
          </a:p>
          <a:p>
            <a:pPr>
              <a:buNone/>
            </a:pPr>
            <a:r>
              <a:rPr lang="en-IN" b="1" dirty="0"/>
              <a:t>Principle of Working:</a:t>
            </a:r>
          </a:p>
          <a:p>
            <a:pPr algn="just"/>
            <a:r>
              <a:rPr lang="en-IN" dirty="0"/>
              <a:t>When a current-carrying conductor is placed in a magnetic field, it experiences a force and tends to move in the direction as per Fleming’s left-hand rule.</a:t>
            </a:r>
          </a:p>
          <a:p>
            <a:pPr>
              <a:buNone/>
            </a:pPr>
            <a:endParaRPr lang="en-IN" dirty="0"/>
          </a:p>
          <a:p>
            <a:endParaRPr lang="en-IN" dirty="0"/>
          </a:p>
        </p:txBody>
      </p:sp>
      <p:sp>
        <p:nvSpPr>
          <p:cNvPr id="4" name="Date Placeholder 3"/>
          <p:cNvSpPr>
            <a:spLocks noGrp="1"/>
          </p:cNvSpPr>
          <p:nvPr>
            <p:ph type="dt" sz="half" idx="10"/>
          </p:nvPr>
        </p:nvSpPr>
        <p:spPr/>
        <p:txBody>
          <a:bodyPr/>
          <a:lstStyle/>
          <a:p>
            <a:fld id="{C865C21B-1973-422E-8C5F-77A1E86DF6AC}"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80</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69EB58-C7C9-41F7-B792-94148523F263}"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a:p>
        </p:txBody>
      </p:sp>
      <p:sp>
        <p:nvSpPr>
          <p:cNvPr id="6" name="Footer Placeholder 5"/>
          <p:cNvSpPr>
            <a:spLocks noGrp="1"/>
          </p:cNvSpPr>
          <p:nvPr>
            <p:ph type="ftr" sz="quarter" idx="11"/>
          </p:nvPr>
        </p:nvSpPr>
        <p:spPr/>
        <p:txBody>
          <a:bodyPr/>
          <a:lstStyle/>
          <a:p>
            <a:r>
              <a:rPr lang="en-US"/>
              <a:t>BEEE UNIT-2</a:t>
            </a:r>
          </a:p>
        </p:txBody>
      </p:sp>
      <p:pic>
        <p:nvPicPr>
          <p:cNvPr id="2" name="Picture 1">
            <a:extLst>
              <a:ext uri="{FF2B5EF4-FFF2-40B4-BE49-F238E27FC236}">
                <a16:creationId xmlns:a16="http://schemas.microsoft.com/office/drawing/2014/main" id="{51BAC3D4-4186-DB7C-0BFE-4A3A0190DCBE}"/>
              </a:ext>
            </a:extLst>
          </p:cNvPr>
          <p:cNvPicPr>
            <a:picLocks noChangeAspect="1"/>
          </p:cNvPicPr>
          <p:nvPr/>
        </p:nvPicPr>
        <p:blipFill>
          <a:blip r:embed="rId2"/>
          <a:stretch>
            <a:fillRect/>
          </a:stretch>
        </p:blipFill>
        <p:spPr>
          <a:xfrm>
            <a:off x="2255837" y="136523"/>
            <a:ext cx="7162800" cy="626745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0"/>
            <a:ext cx="10369868" cy="838200"/>
          </a:xfrm>
        </p:spPr>
        <p:txBody>
          <a:bodyPr>
            <a:normAutofit/>
          </a:bodyPr>
          <a:lstStyle/>
          <a:p>
            <a:pPr algn="l"/>
            <a:r>
              <a:rPr lang="en-IN" dirty="0"/>
              <a:t>Construction:</a:t>
            </a:r>
          </a:p>
        </p:txBody>
      </p:sp>
      <p:sp>
        <p:nvSpPr>
          <p:cNvPr id="3" name="Content Placeholder 2"/>
          <p:cNvSpPr>
            <a:spLocks noGrp="1"/>
          </p:cNvSpPr>
          <p:nvPr>
            <p:ph idx="1"/>
          </p:nvPr>
        </p:nvSpPr>
        <p:spPr>
          <a:xfrm>
            <a:off x="576103" y="762000"/>
            <a:ext cx="10595133" cy="6096000"/>
          </a:xfrm>
        </p:spPr>
        <p:txBody>
          <a:bodyPr>
            <a:normAutofit fontScale="92500" lnSpcReduction="10000"/>
          </a:bodyPr>
          <a:lstStyle/>
          <a:p>
            <a:pPr algn="just"/>
            <a:r>
              <a:rPr lang="en-IN" dirty="0"/>
              <a:t>A permanent magnet is used in this type instrument. Aluminium former is provided in the cylindrical in between two poles of the permanent magnet . </a:t>
            </a:r>
          </a:p>
          <a:p>
            <a:pPr algn="just"/>
            <a:r>
              <a:rPr lang="en-IN" dirty="0"/>
              <a:t>Coils are wound on the aluminium former which is connected with the spindle. </a:t>
            </a:r>
          </a:p>
          <a:p>
            <a:pPr algn="just"/>
            <a:r>
              <a:rPr lang="en-IN" dirty="0"/>
              <a:t>This spindle is supported with </a:t>
            </a:r>
            <a:r>
              <a:rPr lang="en-IN" dirty="0" err="1"/>
              <a:t>jeweled</a:t>
            </a:r>
            <a:r>
              <a:rPr lang="en-IN" dirty="0"/>
              <a:t> bearing.</a:t>
            </a:r>
          </a:p>
          <a:p>
            <a:pPr algn="just"/>
            <a:r>
              <a:rPr lang="en-IN" dirty="0"/>
              <a:t>Two springs are attached on either end of the spindle. </a:t>
            </a:r>
          </a:p>
          <a:p>
            <a:pPr algn="just"/>
            <a:r>
              <a:rPr lang="en-IN" dirty="0"/>
              <a:t>The terminals of the moving coils are connected to the spring. Therefore the current flows through spring 1, moving coil and spring 2.</a:t>
            </a:r>
          </a:p>
          <a:p>
            <a:pPr algn="just"/>
            <a:r>
              <a:rPr lang="en-IN" dirty="0"/>
              <a:t>Damping: Eddy current damping is used. This is produced by aluminium former. </a:t>
            </a:r>
          </a:p>
          <a:p>
            <a:pPr algn="just"/>
            <a:r>
              <a:rPr lang="en-IN" dirty="0"/>
              <a:t>Control: Spring control is used.</a:t>
            </a:r>
          </a:p>
        </p:txBody>
      </p:sp>
      <p:sp>
        <p:nvSpPr>
          <p:cNvPr id="4" name="Date Placeholder 3"/>
          <p:cNvSpPr>
            <a:spLocks noGrp="1"/>
          </p:cNvSpPr>
          <p:nvPr>
            <p:ph type="dt" sz="half" idx="10"/>
          </p:nvPr>
        </p:nvSpPr>
        <p:spPr/>
        <p:txBody>
          <a:bodyPr/>
          <a:lstStyle/>
          <a:p>
            <a:fld id="{DFC5FB7F-2C9C-4659-A04A-E617C9324C0A}"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82</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0"/>
            <a:ext cx="10369868" cy="914400"/>
          </a:xfrm>
        </p:spPr>
        <p:txBody>
          <a:bodyPr>
            <a:normAutofit/>
          </a:bodyPr>
          <a:lstStyle/>
          <a:p>
            <a:r>
              <a:rPr lang="en-IN" dirty="0"/>
              <a:t>Principle of operation:</a:t>
            </a:r>
          </a:p>
        </p:txBody>
      </p:sp>
      <p:sp>
        <p:nvSpPr>
          <p:cNvPr id="3" name="Content Placeholder 2"/>
          <p:cNvSpPr>
            <a:spLocks noGrp="1"/>
          </p:cNvSpPr>
          <p:nvPr>
            <p:ph idx="1"/>
          </p:nvPr>
        </p:nvSpPr>
        <p:spPr>
          <a:xfrm>
            <a:off x="576103" y="762000"/>
            <a:ext cx="10747533" cy="6096000"/>
          </a:xfrm>
        </p:spPr>
        <p:txBody>
          <a:bodyPr>
            <a:normAutofit fontScale="92500" lnSpcReduction="20000"/>
          </a:bodyPr>
          <a:lstStyle/>
          <a:p>
            <a:pPr algn="just"/>
            <a:r>
              <a:rPr lang="en-IN" dirty="0"/>
              <a:t>When D.C. supply is given to the moving coil, D.C. current flows through it. When the current carrying coil is kept in the magnetic field, it experiences a force. </a:t>
            </a:r>
          </a:p>
          <a:p>
            <a:pPr algn="just"/>
            <a:r>
              <a:rPr lang="en-IN" dirty="0"/>
              <a:t>This force produces a torque and the former rotates.</a:t>
            </a:r>
          </a:p>
          <a:p>
            <a:pPr algn="just"/>
            <a:r>
              <a:rPr lang="en-IN" dirty="0"/>
              <a:t>The pointer is attached with the spindle. When the former rotates, the pointer moves over the calibrated scale. </a:t>
            </a:r>
          </a:p>
          <a:p>
            <a:pPr algn="just"/>
            <a:r>
              <a:rPr lang="en-IN" dirty="0"/>
              <a:t>When the polarity is reversed a torque is produced in the opposite direction. </a:t>
            </a:r>
          </a:p>
          <a:p>
            <a:pPr algn="just"/>
            <a:r>
              <a:rPr lang="en-IN" dirty="0"/>
              <a:t>The mechanical stopper does not allow the deflection in the opposite direction. Therefore the polarity should be maintained with PMMC instrument.</a:t>
            </a:r>
          </a:p>
          <a:p>
            <a:pPr algn="just"/>
            <a:r>
              <a:rPr lang="en-IN" dirty="0"/>
              <a:t> If A.C. is supplied, a reversing torque is produced. This cannot produce a continuous deflection. Therefore this instrument cannot be used in A.C.</a:t>
            </a:r>
          </a:p>
        </p:txBody>
      </p:sp>
      <p:sp>
        <p:nvSpPr>
          <p:cNvPr id="4" name="Date Placeholder 3"/>
          <p:cNvSpPr>
            <a:spLocks noGrp="1"/>
          </p:cNvSpPr>
          <p:nvPr>
            <p:ph type="dt" sz="half" idx="10"/>
          </p:nvPr>
        </p:nvSpPr>
        <p:spPr/>
        <p:txBody>
          <a:bodyPr/>
          <a:lstStyle/>
          <a:p>
            <a:fld id="{DE7B15B0-B638-4F48-9BBD-9229152AC3F2}"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83</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884237" y="609600"/>
            <a:ext cx="9399588" cy="5413375"/>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0D9820DC-439E-4A7E-B648-73D08BA8F08C}"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26844" y="762000"/>
            <a:ext cx="10121692" cy="5257799"/>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48F0E640-B540-4E5E-865C-F0C501FC66FF}"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Moving Iron (MI) instruments:</a:t>
            </a:r>
          </a:p>
        </p:txBody>
      </p:sp>
      <p:sp>
        <p:nvSpPr>
          <p:cNvPr id="3" name="Content Placeholder 2"/>
          <p:cNvSpPr>
            <a:spLocks noGrp="1"/>
          </p:cNvSpPr>
          <p:nvPr>
            <p:ph idx="1"/>
          </p:nvPr>
        </p:nvSpPr>
        <p:spPr/>
        <p:txBody>
          <a:bodyPr/>
          <a:lstStyle/>
          <a:p>
            <a:r>
              <a:rPr lang="en-IN" dirty="0"/>
              <a:t>One of the most accurate instrument used for both AC and DC measurement is moving iron instrument. </a:t>
            </a:r>
          </a:p>
          <a:p>
            <a:r>
              <a:rPr lang="en-IN" dirty="0"/>
              <a:t>There are two types of moving iron instrument. </a:t>
            </a:r>
          </a:p>
          <a:p>
            <a:pPr>
              <a:buNone/>
            </a:pPr>
            <a:r>
              <a:rPr lang="en-IN" dirty="0"/>
              <a:t>			• Attraction type </a:t>
            </a:r>
          </a:p>
          <a:p>
            <a:pPr>
              <a:buNone/>
            </a:pPr>
            <a:r>
              <a:rPr lang="en-IN" dirty="0"/>
              <a:t>			• Repulsion type</a:t>
            </a:r>
          </a:p>
        </p:txBody>
      </p:sp>
      <p:sp>
        <p:nvSpPr>
          <p:cNvPr id="4" name="Date Placeholder 3"/>
          <p:cNvSpPr>
            <a:spLocks noGrp="1"/>
          </p:cNvSpPr>
          <p:nvPr>
            <p:ph type="dt" sz="half" idx="10"/>
          </p:nvPr>
        </p:nvSpPr>
        <p:spPr/>
        <p:txBody>
          <a:bodyPr/>
          <a:lstStyle/>
          <a:p>
            <a:fld id="{1D2B6383-FB18-4B0D-A42B-86814DBFA4BC}"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86</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0"/>
            <a:ext cx="10369868" cy="914400"/>
          </a:xfrm>
        </p:spPr>
        <p:txBody>
          <a:bodyPr/>
          <a:lstStyle/>
          <a:p>
            <a:pPr algn="l"/>
            <a:r>
              <a:rPr lang="en-IN" dirty="0"/>
              <a:t>1.Attraction type M.I. instrument:</a:t>
            </a:r>
          </a:p>
        </p:txBody>
      </p:sp>
      <p:sp>
        <p:nvSpPr>
          <p:cNvPr id="5" name="Date Placeholder 4"/>
          <p:cNvSpPr>
            <a:spLocks noGrp="1"/>
          </p:cNvSpPr>
          <p:nvPr>
            <p:ph type="dt" sz="half" idx="10"/>
          </p:nvPr>
        </p:nvSpPr>
        <p:spPr/>
        <p:txBody>
          <a:bodyPr/>
          <a:lstStyle/>
          <a:p>
            <a:fld id="{9AC22B40-7D8E-4BE6-B0D2-7DB4911BEF71}"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87</a:t>
            </a:fld>
            <a:endParaRPr lang="en-US"/>
          </a:p>
        </p:txBody>
      </p:sp>
      <p:sp>
        <p:nvSpPr>
          <p:cNvPr id="7" name="Footer Placeholder 6"/>
          <p:cNvSpPr>
            <a:spLocks noGrp="1"/>
          </p:cNvSpPr>
          <p:nvPr>
            <p:ph type="ftr" sz="quarter" idx="11"/>
          </p:nvPr>
        </p:nvSpPr>
        <p:spPr/>
        <p:txBody>
          <a:bodyPr/>
          <a:lstStyle/>
          <a:p>
            <a:r>
              <a:rPr lang="en-US"/>
              <a:t>BEEE UNIT-2</a:t>
            </a:r>
          </a:p>
        </p:txBody>
      </p:sp>
      <p:pic>
        <p:nvPicPr>
          <p:cNvPr id="10242" name="Picture 2" descr="electrical topics: Working Principle of Attraction Type Moving Iron  Instruments">
            <a:extLst>
              <a:ext uri="{FF2B5EF4-FFF2-40B4-BE49-F238E27FC236}">
                <a16:creationId xmlns:a16="http://schemas.microsoft.com/office/drawing/2014/main" id="{C7F74DC1-72D0-1D3D-CFB4-F10604D80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17" y="758244"/>
            <a:ext cx="7383712" cy="5569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3" y="0"/>
            <a:ext cx="10518934" cy="6858000"/>
          </a:xfrm>
        </p:spPr>
        <p:txBody>
          <a:bodyPr>
            <a:normAutofit fontScale="85000" lnSpcReduction="10000"/>
          </a:bodyPr>
          <a:lstStyle/>
          <a:p>
            <a:pPr algn="just">
              <a:buNone/>
            </a:pPr>
            <a:r>
              <a:rPr lang="en-IN" dirty="0">
                <a:solidFill>
                  <a:srgbClr val="FF0000"/>
                </a:solidFill>
              </a:rPr>
              <a:t>Construction: </a:t>
            </a:r>
          </a:p>
          <a:p>
            <a:pPr algn="just"/>
            <a:r>
              <a:rPr lang="en-IN" dirty="0"/>
              <a:t>The moving iron fixed to the spindle is kept near the hollow fixed coil.</a:t>
            </a:r>
          </a:p>
          <a:p>
            <a:pPr algn="just"/>
            <a:r>
              <a:rPr lang="en-IN" dirty="0"/>
              <a:t>The pointer and balance weight are attached to the spindle, which is supported with jewelled bearing. Here air friction damping is used. </a:t>
            </a:r>
          </a:p>
          <a:p>
            <a:pPr algn="just"/>
            <a:endParaRPr lang="en-IN" dirty="0"/>
          </a:p>
          <a:p>
            <a:pPr algn="just">
              <a:buNone/>
            </a:pPr>
            <a:r>
              <a:rPr lang="en-IN" dirty="0">
                <a:solidFill>
                  <a:srgbClr val="FF0000"/>
                </a:solidFill>
              </a:rPr>
              <a:t>Principle of operation: </a:t>
            </a:r>
          </a:p>
          <a:p>
            <a:pPr algn="just"/>
            <a:r>
              <a:rPr lang="en-IN" dirty="0"/>
              <a:t>The current to be measured is passed through the fixed coil. </a:t>
            </a:r>
          </a:p>
          <a:p>
            <a:pPr algn="just"/>
            <a:r>
              <a:rPr lang="en-IN" dirty="0"/>
              <a:t>As the current is flow through the fixed coil, a magnetic field is produced. </a:t>
            </a:r>
          </a:p>
          <a:p>
            <a:pPr algn="just"/>
            <a:r>
              <a:rPr lang="en-IN" dirty="0"/>
              <a:t>By magnetic induction the moving iron gets magnetized. The north pole of moving coil is attracted by the south pole of fixed coil. </a:t>
            </a:r>
          </a:p>
          <a:p>
            <a:pPr algn="just"/>
            <a:r>
              <a:rPr lang="en-IN" dirty="0"/>
              <a:t>Thus the deflecting force is produced due to force of attraction. </a:t>
            </a:r>
          </a:p>
          <a:p>
            <a:pPr algn="just"/>
            <a:r>
              <a:rPr lang="en-IN" dirty="0"/>
              <a:t>Since the moving iron is attached with the spindle, the spindle rotates and the pointer moves over the calibrated scale.</a:t>
            </a:r>
          </a:p>
          <a:p>
            <a:pPr algn="just"/>
            <a:r>
              <a:rPr lang="en-IN" dirty="0"/>
              <a:t> But the force of attraction depends on the current flowing through the coil.</a:t>
            </a:r>
          </a:p>
        </p:txBody>
      </p:sp>
      <p:sp>
        <p:nvSpPr>
          <p:cNvPr id="5" name="Date Placeholder 4"/>
          <p:cNvSpPr>
            <a:spLocks noGrp="1"/>
          </p:cNvSpPr>
          <p:nvPr>
            <p:ph type="dt" sz="half" idx="10"/>
          </p:nvPr>
        </p:nvSpPr>
        <p:spPr/>
        <p:txBody>
          <a:bodyPr/>
          <a:lstStyle/>
          <a:p>
            <a:fld id="{3BBB4F34-44B3-4DA7-BA31-8FF15DAE77EA}"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88</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45972" cy="762000"/>
          </a:xfrm>
        </p:spPr>
        <p:txBody>
          <a:bodyPr>
            <a:normAutofit/>
          </a:bodyPr>
          <a:lstStyle/>
          <a:p>
            <a:pPr algn="l"/>
            <a:r>
              <a:rPr lang="en-IN" dirty="0"/>
              <a:t>Torque developed by M.I:</a:t>
            </a:r>
          </a:p>
        </p:txBody>
      </p:sp>
      <p:sp>
        <p:nvSpPr>
          <p:cNvPr id="3" name="Content Placeholder 2"/>
          <p:cNvSpPr>
            <a:spLocks noGrp="1"/>
          </p:cNvSpPr>
          <p:nvPr>
            <p:ph idx="1"/>
          </p:nvPr>
        </p:nvSpPr>
        <p:spPr>
          <a:xfrm>
            <a:off x="350837" y="1143000"/>
            <a:ext cx="11171238" cy="5486400"/>
          </a:xfrm>
        </p:spPr>
        <p:txBody>
          <a:bodyPr/>
          <a:lstStyle/>
          <a:p>
            <a:r>
              <a:rPr lang="en-IN" dirty="0"/>
              <a:t>Let ‘θ ’ be the deflection corresponding to a current of ‘</a:t>
            </a:r>
            <a:r>
              <a:rPr lang="en-IN" dirty="0" err="1"/>
              <a:t>i</a:t>
            </a:r>
            <a:r>
              <a:rPr lang="en-IN" dirty="0"/>
              <a:t>’ amp </a:t>
            </a:r>
          </a:p>
          <a:p>
            <a:r>
              <a:rPr lang="en-IN" dirty="0"/>
              <a:t>Let the current increases by </a:t>
            </a:r>
            <a:r>
              <a:rPr lang="en-IN" dirty="0" err="1"/>
              <a:t>di</a:t>
            </a:r>
            <a:r>
              <a:rPr lang="en-IN" dirty="0"/>
              <a:t>, the corresponding deflection is ‘θ + </a:t>
            </a:r>
            <a:r>
              <a:rPr lang="en-IN" dirty="0" err="1"/>
              <a:t>dθ</a:t>
            </a:r>
            <a:r>
              <a:rPr lang="en-IN" dirty="0"/>
              <a:t> ’</a:t>
            </a:r>
          </a:p>
          <a:p>
            <a:r>
              <a:rPr lang="en-IN" dirty="0"/>
              <a:t>There is change in inductance since the position of moving iron change </a:t>
            </a:r>
            <a:r>
              <a:rPr lang="en-IN" dirty="0" err="1"/>
              <a:t>w.r.t</a:t>
            </a:r>
            <a:r>
              <a:rPr lang="en-IN" dirty="0"/>
              <a:t> the fixed electromagnets. </a:t>
            </a:r>
          </a:p>
          <a:p>
            <a:r>
              <a:rPr lang="en-IN" dirty="0"/>
              <a:t>Let the new inductance value be ‘</a:t>
            </a:r>
            <a:r>
              <a:rPr lang="en-IN" dirty="0" err="1"/>
              <a:t>L+dL</a:t>
            </a:r>
            <a:r>
              <a:rPr lang="en-IN" dirty="0"/>
              <a:t>’. </a:t>
            </a:r>
          </a:p>
          <a:p>
            <a:r>
              <a:rPr lang="en-IN" dirty="0"/>
              <a:t>The current change by ‘</a:t>
            </a:r>
            <a:r>
              <a:rPr lang="en-IN" dirty="0" err="1"/>
              <a:t>di</a:t>
            </a:r>
            <a:r>
              <a:rPr lang="en-IN" dirty="0"/>
              <a:t>’ is </a:t>
            </a:r>
            <a:r>
              <a:rPr lang="en-IN" dirty="0" err="1"/>
              <a:t>dt</a:t>
            </a:r>
            <a:r>
              <a:rPr lang="en-IN" dirty="0"/>
              <a:t> seconds.</a:t>
            </a:r>
          </a:p>
        </p:txBody>
      </p:sp>
      <p:sp>
        <p:nvSpPr>
          <p:cNvPr id="5" name="Date Placeholder 4"/>
          <p:cNvSpPr>
            <a:spLocks noGrp="1"/>
          </p:cNvSpPr>
          <p:nvPr>
            <p:ph type="dt" sz="half" idx="10"/>
          </p:nvPr>
        </p:nvSpPr>
        <p:spPr/>
        <p:txBody>
          <a:bodyPr/>
          <a:lstStyle/>
          <a:p>
            <a:fld id="{E490D5FC-7351-400F-97F8-71C2DEA61659}"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89</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bp.blogspot.com/-6-mexRuEuAc/WbTq4SquOJI/AAAAAAAAAqI/dhLC1vajoM8kBOa8uJUgGlk7T4gLHqxWwCLcBGAs/s1600/SINGLE%2BLOOP%2BGENER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7" y="304800"/>
            <a:ext cx="8067133" cy="594203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4561A15F-74B4-4007-8139-9FC397A4442E}"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808037" y="228600"/>
            <a:ext cx="9677401" cy="6256565"/>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0CAF9BF-4C85-416A-A5CE-B35E35FEB8FD}"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90</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17637" y="381000"/>
            <a:ext cx="7750768" cy="561355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5AB65500-93F1-4286-8A68-A95F368D044B}"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341437" y="228600"/>
            <a:ext cx="7138988" cy="5533519"/>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341437" y="5772150"/>
            <a:ext cx="4324350" cy="108585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B5B2ADCA-003A-4CD0-82D3-AFF7D136EAD8}"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92</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341437" y="609600"/>
            <a:ext cx="7005638" cy="5378066"/>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6440BA1F-C2C3-44B8-BFDE-036E5125A8FA}" type="datetime5">
              <a:rPr lang="en-US" smtClean="0"/>
              <a:t>5-May-24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sp>
        <p:nvSpPr>
          <p:cNvPr id="5" name="Footer Placeholder 4"/>
          <p:cNvSpPr>
            <a:spLocks noGrp="1"/>
          </p:cNvSpPr>
          <p:nvPr>
            <p:ph type="ftr" sz="quarter" idx="11"/>
          </p:nvPr>
        </p:nvSpPr>
        <p:spPr/>
        <p:txBody>
          <a:bodyPr/>
          <a:lstStyle/>
          <a:p>
            <a:r>
              <a:rPr lang="en-US"/>
              <a:t>BEEE UNIT-2</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0"/>
            <a:ext cx="10369868" cy="1066800"/>
          </a:xfrm>
        </p:spPr>
        <p:txBody>
          <a:bodyPr/>
          <a:lstStyle/>
          <a:p>
            <a:r>
              <a:rPr lang="en-IN" dirty="0"/>
              <a:t>2.Repulsion type moving iron instrument:</a:t>
            </a:r>
          </a:p>
        </p:txBody>
      </p:sp>
      <p:pic>
        <p:nvPicPr>
          <p:cNvPr id="11266" name="Picture 2"/>
          <p:cNvPicPr>
            <a:picLocks noChangeAspect="1" noChangeArrowheads="1"/>
          </p:cNvPicPr>
          <p:nvPr/>
        </p:nvPicPr>
        <p:blipFill>
          <a:blip r:embed="rId2"/>
          <a:srcRect/>
          <a:stretch>
            <a:fillRect/>
          </a:stretch>
        </p:blipFill>
        <p:spPr bwMode="auto">
          <a:xfrm>
            <a:off x="1646237" y="914400"/>
            <a:ext cx="8153400" cy="571445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9938A18-A20B-493F-9427-CA7B7ACA525F}" type="datetime5">
              <a:rPr lang="en-US" smtClean="0"/>
              <a:t>5-May-24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94</a:t>
            </a:fld>
            <a:endParaRPr lang="en-US"/>
          </a:p>
        </p:txBody>
      </p:sp>
      <p:sp>
        <p:nvSpPr>
          <p:cNvPr id="7" name="Footer Placeholder 6"/>
          <p:cNvSpPr>
            <a:spLocks noGrp="1"/>
          </p:cNvSpPr>
          <p:nvPr>
            <p:ph type="ftr" sz="quarter" idx="11"/>
          </p:nvPr>
        </p:nvSpPr>
        <p:spPr/>
        <p:txBody>
          <a:bodyPr/>
          <a:lstStyle/>
          <a:p>
            <a:r>
              <a:rPr lang="en-US"/>
              <a:t>BEEE UNIT-2</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103" y="0"/>
            <a:ext cx="10671333" cy="6858000"/>
          </a:xfrm>
        </p:spPr>
        <p:txBody>
          <a:bodyPr>
            <a:normAutofit fontScale="85000" lnSpcReduction="10000"/>
          </a:bodyPr>
          <a:lstStyle/>
          <a:p>
            <a:pPr algn="just">
              <a:buNone/>
            </a:pPr>
            <a:r>
              <a:rPr lang="en-IN" dirty="0">
                <a:solidFill>
                  <a:srgbClr val="FF0000"/>
                </a:solidFill>
              </a:rPr>
              <a:t>Construction:</a:t>
            </a:r>
            <a:r>
              <a:rPr lang="en-IN" dirty="0"/>
              <a:t> </a:t>
            </a:r>
          </a:p>
          <a:p>
            <a:pPr algn="just"/>
            <a:r>
              <a:rPr lang="en-IN" dirty="0"/>
              <a:t>The repulsion type instrument has a hollow fixed iron attached to it. The moving iron is connected to the spindle. </a:t>
            </a:r>
          </a:p>
          <a:p>
            <a:pPr algn="just"/>
            <a:r>
              <a:rPr lang="en-IN" dirty="0"/>
              <a:t>The pointer is also attached to the spindle in supported with </a:t>
            </a:r>
            <a:r>
              <a:rPr lang="en-IN" dirty="0" err="1"/>
              <a:t>jeweled</a:t>
            </a:r>
            <a:r>
              <a:rPr lang="en-IN" dirty="0"/>
              <a:t> bearing. </a:t>
            </a:r>
          </a:p>
          <a:p>
            <a:pPr algn="just">
              <a:buNone/>
            </a:pPr>
            <a:r>
              <a:rPr lang="en-IN" dirty="0">
                <a:solidFill>
                  <a:srgbClr val="FF0000"/>
                </a:solidFill>
              </a:rPr>
              <a:t>Principle of operation: </a:t>
            </a:r>
          </a:p>
          <a:p>
            <a:pPr algn="just"/>
            <a:r>
              <a:rPr lang="en-IN" dirty="0"/>
              <a:t>When the current flows through the coil, a magnetic field is produced by it. </a:t>
            </a:r>
          </a:p>
          <a:p>
            <a:pPr algn="just"/>
            <a:r>
              <a:rPr lang="en-IN" dirty="0"/>
              <a:t>So both fixed iron and moving iron are magnetized with the same polarity, since they are kept in the same magnetic field. Similar poles of fixed and moving iron get repelled. </a:t>
            </a:r>
          </a:p>
          <a:p>
            <a:pPr algn="just"/>
            <a:r>
              <a:rPr lang="en-IN" dirty="0"/>
              <a:t>Thus the deflecting torque is produced due to magnetic repulsion. </a:t>
            </a:r>
          </a:p>
          <a:p>
            <a:pPr algn="just"/>
            <a:r>
              <a:rPr lang="en-IN" dirty="0"/>
              <a:t>Since moving iron is attached to spindle, the spindle will move. </a:t>
            </a:r>
          </a:p>
          <a:p>
            <a:pPr algn="just"/>
            <a:r>
              <a:rPr lang="en-IN" dirty="0"/>
              <a:t>So that pointer moves over the calibrated scale. </a:t>
            </a:r>
          </a:p>
          <a:p>
            <a:pPr algn="just">
              <a:buNone/>
            </a:pPr>
            <a:r>
              <a:rPr lang="en-IN" dirty="0"/>
              <a:t>Damping: Air friction damping is used to reduce the oscillation. </a:t>
            </a:r>
          </a:p>
          <a:p>
            <a:pPr algn="just">
              <a:buNone/>
            </a:pPr>
            <a:r>
              <a:rPr lang="en-IN" dirty="0"/>
              <a:t>Control: Spring control is used.</a:t>
            </a:r>
          </a:p>
        </p:txBody>
      </p:sp>
      <p:sp>
        <p:nvSpPr>
          <p:cNvPr id="4" name="Date Placeholder 3"/>
          <p:cNvSpPr>
            <a:spLocks noGrp="1"/>
          </p:cNvSpPr>
          <p:nvPr>
            <p:ph type="dt" sz="half" idx="10"/>
          </p:nvPr>
        </p:nvSpPr>
        <p:spPr/>
        <p:txBody>
          <a:bodyPr/>
          <a:lstStyle/>
          <a:p>
            <a:fld id="{9EBA04CC-7A81-4E24-B93A-BFCF32B3CCEA}"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95</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274638"/>
            <a:ext cx="10369868" cy="868362"/>
          </a:xfrm>
        </p:spPr>
        <p:txBody>
          <a:bodyPr>
            <a:normAutofit fontScale="90000"/>
          </a:bodyPr>
          <a:lstStyle/>
          <a:p>
            <a:pPr algn="l"/>
            <a:r>
              <a:rPr lang="en-IN" b="1" dirty="0">
                <a:solidFill>
                  <a:srgbClr val="FF0000"/>
                </a:solidFill>
              </a:rPr>
              <a:t>Wheatstone Bridge:</a:t>
            </a:r>
            <a:br>
              <a:rPr lang="en-IN" b="1" dirty="0">
                <a:solidFill>
                  <a:srgbClr val="FF0000"/>
                </a:solidFill>
              </a:rPr>
            </a:br>
            <a:endParaRPr lang="en-IN" dirty="0">
              <a:solidFill>
                <a:srgbClr val="FF0000"/>
              </a:solidFill>
            </a:endParaRPr>
          </a:p>
        </p:txBody>
      </p:sp>
      <p:sp>
        <p:nvSpPr>
          <p:cNvPr id="3" name="Content Placeholder 2"/>
          <p:cNvSpPr>
            <a:spLocks noGrp="1"/>
          </p:cNvSpPr>
          <p:nvPr>
            <p:ph idx="1"/>
          </p:nvPr>
        </p:nvSpPr>
        <p:spPr>
          <a:xfrm>
            <a:off x="576104" y="1066800"/>
            <a:ext cx="10061733" cy="5791200"/>
          </a:xfrm>
        </p:spPr>
        <p:txBody>
          <a:bodyPr/>
          <a:lstStyle/>
          <a:p>
            <a:pPr algn="just"/>
            <a:r>
              <a:rPr lang="en-IN" dirty="0"/>
              <a:t>Wheatstone bridge, also known as the resistance bridge, </a:t>
            </a:r>
            <a:r>
              <a:rPr lang="en-IN" dirty="0">
                <a:solidFill>
                  <a:srgbClr val="00B0F0"/>
                </a:solidFill>
              </a:rPr>
              <a:t>calculates the unknown resistance </a:t>
            </a:r>
            <a:r>
              <a:rPr lang="en-IN" dirty="0"/>
              <a:t>by balancing two legs of the bridge circuit. </a:t>
            </a:r>
          </a:p>
          <a:p>
            <a:pPr algn="just"/>
            <a:r>
              <a:rPr lang="en-IN" dirty="0"/>
              <a:t>One leg includes the component of unknown resistance.</a:t>
            </a:r>
          </a:p>
          <a:p>
            <a:pPr algn="just"/>
            <a:r>
              <a:rPr lang="en-IN" dirty="0"/>
              <a:t>The Wheatstone Bridge Circuit comprises two known resistors, one unknown resistor and one variable resistor connected in the form of a bridge. </a:t>
            </a:r>
          </a:p>
          <a:p>
            <a:pPr algn="just"/>
            <a:r>
              <a:rPr lang="en-IN" dirty="0"/>
              <a:t>This bridge is very reliable as it gives accurate measurements.</a:t>
            </a:r>
          </a:p>
        </p:txBody>
      </p:sp>
      <p:sp>
        <p:nvSpPr>
          <p:cNvPr id="4" name="Date Placeholder 3"/>
          <p:cNvSpPr>
            <a:spLocks noGrp="1"/>
          </p:cNvSpPr>
          <p:nvPr>
            <p:ph type="dt" sz="half" idx="10"/>
          </p:nvPr>
        </p:nvSpPr>
        <p:spPr/>
        <p:txBody>
          <a:bodyPr/>
          <a:lstStyle/>
          <a:p>
            <a:fld id="{DFF745D2-E5FD-4EF4-9446-634D1C6F5AB3}"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96</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74637" y="381000"/>
            <a:ext cx="7610476" cy="579732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6434092" y="228600"/>
            <a:ext cx="5087983" cy="14478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956CBB6B-FABC-4228-AED2-D27B14C3003D}" type="datetime5">
              <a:rPr lang="en-US" smtClean="0"/>
              <a:t>5-May-24</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97</a:t>
            </a:fld>
            <a:endParaRPr lang="en-US"/>
          </a:p>
        </p:txBody>
      </p:sp>
      <p:sp>
        <p:nvSpPr>
          <p:cNvPr id="8" name="Footer Placeholder 7"/>
          <p:cNvSpPr>
            <a:spLocks noGrp="1"/>
          </p:cNvSpPr>
          <p:nvPr>
            <p:ph type="ftr" sz="quarter" idx="11"/>
          </p:nvPr>
        </p:nvSpPr>
        <p:spPr/>
        <p:txBody>
          <a:bodyPr/>
          <a:lstStyle/>
          <a:p>
            <a:r>
              <a:rPr lang="en-US"/>
              <a:t>BEEE UNIT-2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Construction of Wheatstone Bridge:</a:t>
            </a:r>
            <a:br>
              <a:rPr lang="en-IN" b="1" dirty="0"/>
            </a:br>
            <a:endParaRPr lang="en-IN" dirty="0"/>
          </a:p>
        </p:txBody>
      </p:sp>
      <p:sp>
        <p:nvSpPr>
          <p:cNvPr id="3" name="Content Placeholder 2"/>
          <p:cNvSpPr>
            <a:spLocks noGrp="1"/>
          </p:cNvSpPr>
          <p:nvPr>
            <p:ph idx="1"/>
          </p:nvPr>
        </p:nvSpPr>
        <p:spPr>
          <a:xfrm>
            <a:off x="576104" y="990600"/>
            <a:ext cx="10369868" cy="5135565"/>
          </a:xfrm>
        </p:spPr>
        <p:txBody>
          <a:bodyPr>
            <a:normAutofit lnSpcReduction="10000"/>
          </a:bodyPr>
          <a:lstStyle/>
          <a:p>
            <a:r>
              <a:rPr lang="en-IN" dirty="0"/>
              <a:t>A Wheatstone bridge circuit consists of four arms, of which two arms consist of known resistances while the other two arms consist of an unknown resistance and a variable resistance. </a:t>
            </a:r>
          </a:p>
          <a:p>
            <a:r>
              <a:rPr lang="en-IN" dirty="0"/>
              <a:t>The circuit also consists of a galvanometer and an electromotive force source. </a:t>
            </a:r>
          </a:p>
          <a:p>
            <a:r>
              <a:rPr lang="en-IN" dirty="0"/>
              <a:t>The </a:t>
            </a:r>
            <a:r>
              <a:rPr lang="en-IN" dirty="0" err="1"/>
              <a:t>emf</a:t>
            </a:r>
            <a:r>
              <a:rPr lang="en-IN" dirty="0"/>
              <a:t> source is attached between points </a:t>
            </a:r>
            <a:r>
              <a:rPr lang="en-IN" i="1" dirty="0"/>
              <a:t>a</a:t>
            </a:r>
            <a:r>
              <a:rPr lang="en-IN" dirty="0"/>
              <a:t> and </a:t>
            </a:r>
            <a:r>
              <a:rPr lang="en-IN" i="1" dirty="0"/>
              <a:t>b</a:t>
            </a:r>
            <a:r>
              <a:rPr lang="en-IN" dirty="0"/>
              <a:t> while the galvanometer is connected between points </a:t>
            </a:r>
            <a:r>
              <a:rPr lang="en-IN" i="1" dirty="0"/>
              <a:t>c</a:t>
            </a:r>
            <a:r>
              <a:rPr lang="en-IN" dirty="0"/>
              <a:t> and </a:t>
            </a:r>
            <a:r>
              <a:rPr lang="en-IN" i="1" dirty="0"/>
              <a:t>d</a:t>
            </a:r>
            <a:r>
              <a:rPr lang="en-IN" dirty="0"/>
              <a:t>.</a:t>
            </a:r>
          </a:p>
          <a:p>
            <a:r>
              <a:rPr lang="en-IN" dirty="0"/>
              <a:t>The current that flows through the galvanometer depends on its potential difference.</a:t>
            </a:r>
          </a:p>
          <a:p>
            <a:endParaRPr lang="en-IN" dirty="0"/>
          </a:p>
        </p:txBody>
      </p:sp>
      <p:sp>
        <p:nvSpPr>
          <p:cNvPr id="4" name="Date Placeholder 3"/>
          <p:cNvSpPr>
            <a:spLocks noGrp="1"/>
          </p:cNvSpPr>
          <p:nvPr>
            <p:ph type="dt" sz="half" idx="10"/>
          </p:nvPr>
        </p:nvSpPr>
        <p:spPr/>
        <p:txBody>
          <a:bodyPr/>
          <a:lstStyle/>
          <a:p>
            <a:fld id="{881E5BF5-B114-4B38-8BB9-88911C98AAF6}"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98</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4" y="274638"/>
            <a:ext cx="10369868" cy="715962"/>
          </a:xfrm>
        </p:spPr>
        <p:txBody>
          <a:bodyPr>
            <a:normAutofit fontScale="90000"/>
          </a:bodyPr>
          <a:lstStyle/>
          <a:p>
            <a:pPr algn="l"/>
            <a:r>
              <a:rPr lang="en-IN" b="1" dirty="0"/>
              <a:t>Working Principle:</a:t>
            </a:r>
            <a:br>
              <a:rPr lang="en-IN" b="1" dirty="0"/>
            </a:br>
            <a:endParaRPr lang="en-IN" dirty="0"/>
          </a:p>
        </p:txBody>
      </p:sp>
      <p:sp>
        <p:nvSpPr>
          <p:cNvPr id="3" name="Content Placeholder 2"/>
          <p:cNvSpPr>
            <a:spLocks noGrp="1"/>
          </p:cNvSpPr>
          <p:nvPr>
            <p:ph idx="1"/>
          </p:nvPr>
        </p:nvSpPr>
        <p:spPr>
          <a:xfrm>
            <a:off x="576103" y="914400"/>
            <a:ext cx="10671333" cy="5638800"/>
          </a:xfrm>
        </p:spPr>
        <p:txBody>
          <a:bodyPr>
            <a:normAutofit/>
          </a:bodyPr>
          <a:lstStyle/>
          <a:p>
            <a:pPr algn="just"/>
            <a:r>
              <a:rPr lang="en-IN" dirty="0"/>
              <a:t>The Wheatstone bridge works on the principle of null deflection, i.e. the ratio of their resistances is equal, and no current flows through the circuit. </a:t>
            </a:r>
          </a:p>
          <a:p>
            <a:pPr algn="just"/>
            <a:r>
              <a:rPr lang="en-IN" dirty="0"/>
              <a:t>Under normal conditions, the bridge is in an unbalanced condition where current flows through the galvanometer. </a:t>
            </a:r>
          </a:p>
          <a:p>
            <a:pPr algn="just"/>
            <a:r>
              <a:rPr lang="en-IN" dirty="0"/>
              <a:t>The bridge is said to be balanced when no current flows through the galvanometer. </a:t>
            </a:r>
          </a:p>
          <a:p>
            <a:pPr algn="just"/>
            <a:r>
              <a:rPr lang="en-IN" dirty="0"/>
              <a:t>This condition can be achieved by adjusting the known resistance and variable resistance.</a:t>
            </a:r>
          </a:p>
          <a:p>
            <a:endParaRPr lang="en-IN" dirty="0"/>
          </a:p>
        </p:txBody>
      </p:sp>
      <p:sp>
        <p:nvSpPr>
          <p:cNvPr id="4" name="Date Placeholder 3"/>
          <p:cNvSpPr>
            <a:spLocks noGrp="1"/>
          </p:cNvSpPr>
          <p:nvPr>
            <p:ph type="dt" sz="half" idx="10"/>
          </p:nvPr>
        </p:nvSpPr>
        <p:spPr/>
        <p:txBody>
          <a:bodyPr/>
          <a:lstStyle/>
          <a:p>
            <a:fld id="{374963BF-43F8-44AB-B4FC-1E5129D9C197}" type="datetime5">
              <a:rPr lang="en-US" smtClean="0"/>
              <a:t>5-May-24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99</a:t>
            </a:fld>
            <a:endParaRPr lang="en-US"/>
          </a:p>
        </p:txBody>
      </p:sp>
      <p:sp>
        <p:nvSpPr>
          <p:cNvPr id="6" name="Footer Placeholder 5"/>
          <p:cNvSpPr>
            <a:spLocks noGrp="1"/>
          </p:cNvSpPr>
          <p:nvPr>
            <p:ph type="ftr" sz="quarter" idx="11"/>
          </p:nvPr>
        </p:nvSpPr>
        <p:spPr/>
        <p:txBody>
          <a:bodyPr/>
          <a:lstStyle/>
          <a:p>
            <a:r>
              <a:rPr lang="en-US"/>
              <a:t>BEEE UNIT-2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3153</Words>
  <Application>Microsoft Office PowerPoint</Application>
  <PresentationFormat>Custom</PresentationFormat>
  <Paragraphs>495</Paragraphs>
  <Slides>102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Calibri</vt:lpstr>
      <vt:lpstr>Cambria</vt:lpstr>
      <vt:lpstr>Times New Roman</vt:lpstr>
      <vt:lpstr>Wingdings</vt:lpstr>
      <vt:lpstr>Office Theme</vt:lpstr>
      <vt:lpstr>UNIT-II: Machines and Measuring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of operation of DC Motor: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of operation of Transformer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type Transformer: </vt:lpstr>
      <vt:lpstr>Shell Type Transformer: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Instruments</vt:lpstr>
      <vt:lpstr>PowerPoint Presentation</vt:lpstr>
      <vt:lpstr>PowerPoint Presentation</vt:lpstr>
      <vt:lpstr>PowerPoint Presentation</vt:lpstr>
      <vt:lpstr>Spring control:</vt:lpstr>
      <vt:lpstr>PowerPoint Presentation</vt:lpstr>
      <vt:lpstr>PowerPoint Presentation</vt:lpstr>
      <vt:lpstr>1.Air friction damping</vt:lpstr>
      <vt:lpstr>PowerPoint Presentation</vt:lpstr>
      <vt:lpstr>2.Eddy current damping</vt:lpstr>
      <vt:lpstr>PowerPoint Presentation</vt:lpstr>
      <vt:lpstr>Permanent magnet moving Coil (PMMC) Instrument:</vt:lpstr>
      <vt:lpstr>PowerPoint Presentation</vt:lpstr>
      <vt:lpstr>Construction:</vt:lpstr>
      <vt:lpstr>Principle of operation:</vt:lpstr>
      <vt:lpstr>PowerPoint Presentation</vt:lpstr>
      <vt:lpstr>PowerPoint Presentation</vt:lpstr>
      <vt:lpstr>Moving Iron (MI) instruments:</vt:lpstr>
      <vt:lpstr>1.Attraction type M.I. instrument:</vt:lpstr>
      <vt:lpstr>PowerPoint Presentation</vt:lpstr>
      <vt:lpstr>Torque developed by M.I:</vt:lpstr>
      <vt:lpstr>PowerPoint Presentation</vt:lpstr>
      <vt:lpstr>PowerPoint Presentation</vt:lpstr>
      <vt:lpstr>PowerPoint Presentation</vt:lpstr>
      <vt:lpstr>PowerPoint Presentation</vt:lpstr>
      <vt:lpstr>2.Repulsion type moving iron instrument:</vt:lpstr>
      <vt:lpstr>PowerPoint Presentation</vt:lpstr>
      <vt:lpstr>Wheatstone Bridge: </vt:lpstr>
      <vt:lpstr>PowerPoint Presentation</vt:lpstr>
      <vt:lpstr>Construction of Wheatstone Bridge: </vt:lpstr>
      <vt:lpstr>Working Principle: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UNIT-II: Machines and Measuring Instruments</dc:title>
  <dc:creator>chary</dc:creator>
  <cp:lastModifiedBy>Hari-Sudhakar</cp:lastModifiedBy>
  <cp:revision>39</cp:revision>
  <dcterms:created xsi:type="dcterms:W3CDTF">2006-08-16T00:00:00Z</dcterms:created>
  <dcterms:modified xsi:type="dcterms:W3CDTF">2024-05-05T09:41:58Z</dcterms:modified>
</cp:coreProperties>
</file>